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slides/slide15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presentation.xml" ContentType="application/vnd.openxmlformats-officedocument.presentationml.presentation.main+xml"/>
  <Override PartName="/ppt/slides/slide14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3.xml" ContentType="application/vnd.openxmlformats-officedocument.presentationml.slide+xml"/>
  <Override PartName="/ppt/slides/slide11.xml" ContentType="application/vnd.openxmlformats-officedocument.presentationml.slide+xml"/>
  <Override PartName="/ppt/slides/slide1.xml" ContentType="application/vnd.openxmlformats-officedocument.presentationml.slide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slideMasters/slideMaster5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6.xml" ContentType="application/vnd.openxmlformats-officedocument.presentationml.slideMaster+xml"/>
  <Override PartName="/ppt/notesSlides/notesSlide12.xml" ContentType="application/vnd.openxmlformats-officedocument.presentationml.notesSlide+xml"/>
  <Override PartName="/ppt/notesSlides/notesSlide3.xml" ContentType="application/vnd.openxmlformats-officedocument.presentationml.notesSlide+xml"/>
  <Override PartName="/ppt/slideMasters/slideMaster4.xml" ContentType="application/vnd.openxmlformats-officedocument.presentationml.slideMaster+xml"/>
  <Override PartName="/ppt/notesSlides/notesSlide2.xml" ContentType="application/vnd.openxmlformats-officedocument.presentationml.notes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Masters/slideMaster2.xml" ContentType="application/vnd.openxmlformats-officedocument.presentationml.slideMaster+xml"/>
  <Override PartName="/ppt/notesSlides/notesSlide1.xml" ContentType="application/vnd.openxmlformats-officedocument.presentationml.notesSlide+xml"/>
  <Override PartName="/ppt/slideLayouts/slideLayout2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6.xml" ContentType="application/vnd.openxmlformats-officedocument.theme+xml"/>
  <Override PartName="/ppt/theme/theme5.xml" ContentType="application/vnd.openxmlformats-officedocument.theme+xml"/>
  <Override PartName="/ppt/theme/theme4.xml" ContentType="application/vnd.openxmlformats-officedocument.theme+xml"/>
  <Override PartName="/ppt/theme/theme3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customXml/itemProps2.xml" ContentType="application/vnd.openxmlformats-officedocument.customXmlProperties+xml"/>
  <Override PartName="/docProps/core.xml" ContentType="application/vnd.openxmlformats-package.core-properties+xml"/>
  <Override PartName="/customXml/itemProps1.xml" ContentType="application/vnd.openxmlformats-officedocument.customXmlProperties+xml"/>
  <Override PartName="/docProps/custom.xml" ContentType="application/vnd.openxmlformats-officedocument.custom-properties+xml"/>
  <Override PartName="/docProps/app.xml" ContentType="application/vnd.openxmlformats-officedocument.extended-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3"/>
    <p:sldMasterId id="2147483673" r:id="rId4"/>
    <p:sldMasterId id="2147483684" r:id="rId5"/>
    <p:sldMasterId id="2147483691" r:id="rId6"/>
    <p:sldMasterId id="2147483693" r:id="rId7"/>
    <p:sldMasterId id="2147483698" r:id="rId8"/>
  </p:sldMasterIdLst>
  <p:notesMasterIdLst>
    <p:notesMasterId r:id="rId27"/>
  </p:notesMasterIdLst>
  <p:handoutMasterIdLst>
    <p:handoutMasterId r:id="rId28"/>
  </p:handoutMasterIdLst>
  <p:sldIdLst>
    <p:sldId id="256" r:id="rId9"/>
    <p:sldId id="263" r:id="rId10"/>
    <p:sldId id="289" r:id="rId11"/>
    <p:sldId id="287" r:id="rId12"/>
    <p:sldId id="293" r:id="rId13"/>
    <p:sldId id="294" r:id="rId14"/>
    <p:sldId id="296" r:id="rId15"/>
    <p:sldId id="297" r:id="rId16"/>
    <p:sldId id="298" r:id="rId17"/>
    <p:sldId id="299" r:id="rId18"/>
    <p:sldId id="280" r:id="rId19"/>
    <p:sldId id="281" r:id="rId20"/>
    <p:sldId id="274" r:id="rId21"/>
    <p:sldId id="276" r:id="rId22"/>
    <p:sldId id="300" r:id="rId23"/>
    <p:sldId id="278" r:id="rId24"/>
    <p:sldId id="279" r:id="rId25"/>
    <p:sldId id="275" r:id="rId26"/>
  </p:sldIdLst>
  <p:sldSz cx="9144000" cy="5143500" type="screen16x9"/>
  <p:notesSz cx="6797675" cy="9928225"/>
  <p:defaultTextStyle>
    <a:defPPr>
      <a:defRPr lang="en-US"/>
    </a:defPPr>
    <a:lvl1pPr algn="l" defTabSz="685800" rtl="0" fontAlgn="base">
      <a:spcBef>
        <a:spcPct val="0"/>
      </a:spcBef>
      <a:spcAft>
        <a:spcPct val="0"/>
      </a:spcAft>
      <a:defRPr sz="1300" kern="1200">
        <a:solidFill>
          <a:schemeClr val="tx1"/>
        </a:solidFill>
        <a:latin typeface="Corbel" charset="0"/>
        <a:ea typeface="ＭＳ Ｐゴシック" charset="-128"/>
        <a:cs typeface="+mn-cs"/>
      </a:defRPr>
    </a:lvl1pPr>
    <a:lvl2pPr marL="342900" indent="114300" algn="l" defTabSz="685800" rtl="0" fontAlgn="base">
      <a:spcBef>
        <a:spcPct val="0"/>
      </a:spcBef>
      <a:spcAft>
        <a:spcPct val="0"/>
      </a:spcAft>
      <a:defRPr sz="1300" kern="1200">
        <a:solidFill>
          <a:schemeClr val="tx1"/>
        </a:solidFill>
        <a:latin typeface="Corbel" charset="0"/>
        <a:ea typeface="ＭＳ Ｐゴシック" charset="-128"/>
        <a:cs typeface="+mn-cs"/>
      </a:defRPr>
    </a:lvl2pPr>
    <a:lvl3pPr marL="685800" indent="228600" algn="l" defTabSz="685800" rtl="0" fontAlgn="base">
      <a:spcBef>
        <a:spcPct val="0"/>
      </a:spcBef>
      <a:spcAft>
        <a:spcPct val="0"/>
      </a:spcAft>
      <a:defRPr sz="1300" kern="1200">
        <a:solidFill>
          <a:schemeClr val="tx1"/>
        </a:solidFill>
        <a:latin typeface="Corbel" charset="0"/>
        <a:ea typeface="ＭＳ Ｐゴシック" charset="-128"/>
        <a:cs typeface="+mn-cs"/>
      </a:defRPr>
    </a:lvl3pPr>
    <a:lvl4pPr marL="1028700" indent="342900" algn="l" defTabSz="685800" rtl="0" fontAlgn="base">
      <a:spcBef>
        <a:spcPct val="0"/>
      </a:spcBef>
      <a:spcAft>
        <a:spcPct val="0"/>
      </a:spcAft>
      <a:defRPr sz="1300" kern="1200">
        <a:solidFill>
          <a:schemeClr val="tx1"/>
        </a:solidFill>
        <a:latin typeface="Corbel" charset="0"/>
        <a:ea typeface="ＭＳ Ｐゴシック" charset="-128"/>
        <a:cs typeface="+mn-cs"/>
      </a:defRPr>
    </a:lvl4pPr>
    <a:lvl5pPr marL="1371600" indent="457200" algn="l" defTabSz="685800" rtl="0" fontAlgn="base">
      <a:spcBef>
        <a:spcPct val="0"/>
      </a:spcBef>
      <a:spcAft>
        <a:spcPct val="0"/>
      </a:spcAft>
      <a:defRPr sz="1300" kern="1200">
        <a:solidFill>
          <a:schemeClr val="tx1"/>
        </a:solidFill>
        <a:latin typeface="Corbel" charset="0"/>
        <a:ea typeface="ＭＳ Ｐゴシック" charset="-128"/>
        <a:cs typeface="+mn-cs"/>
      </a:defRPr>
    </a:lvl5pPr>
    <a:lvl6pPr marL="2286000" algn="l" defTabSz="914400" rtl="0" eaLnBrk="1" latinLnBrk="0" hangingPunct="1">
      <a:defRPr sz="1300" kern="1200">
        <a:solidFill>
          <a:schemeClr val="tx1"/>
        </a:solidFill>
        <a:latin typeface="Corbel" charset="0"/>
        <a:ea typeface="ＭＳ Ｐゴシック" charset="-128"/>
        <a:cs typeface="+mn-cs"/>
      </a:defRPr>
    </a:lvl6pPr>
    <a:lvl7pPr marL="2743200" algn="l" defTabSz="914400" rtl="0" eaLnBrk="1" latinLnBrk="0" hangingPunct="1">
      <a:defRPr sz="1300" kern="1200">
        <a:solidFill>
          <a:schemeClr val="tx1"/>
        </a:solidFill>
        <a:latin typeface="Corbel" charset="0"/>
        <a:ea typeface="ＭＳ Ｐゴシック" charset="-128"/>
        <a:cs typeface="+mn-cs"/>
      </a:defRPr>
    </a:lvl7pPr>
    <a:lvl8pPr marL="3200400" algn="l" defTabSz="914400" rtl="0" eaLnBrk="1" latinLnBrk="0" hangingPunct="1">
      <a:defRPr sz="1300" kern="1200">
        <a:solidFill>
          <a:schemeClr val="tx1"/>
        </a:solidFill>
        <a:latin typeface="Corbel" charset="0"/>
        <a:ea typeface="ＭＳ Ｐゴシック" charset="-128"/>
        <a:cs typeface="+mn-cs"/>
      </a:defRPr>
    </a:lvl8pPr>
    <a:lvl9pPr marL="3657600" algn="l" defTabSz="914400" rtl="0" eaLnBrk="1" latinLnBrk="0" hangingPunct="1">
      <a:defRPr sz="1300" kern="1200">
        <a:solidFill>
          <a:schemeClr val="tx1"/>
        </a:solidFill>
        <a:latin typeface="Corbel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B71A8B"/>
    <a:srgbClr val="FFFFFF"/>
    <a:srgbClr val="2C3841"/>
    <a:srgbClr val="458557"/>
    <a:srgbClr val="9BA7B0"/>
    <a:srgbClr val="B9C9D5"/>
    <a:srgbClr val="CADC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599"/>
  </p:normalViewPr>
  <p:slideViewPr>
    <p:cSldViewPr snapToGrid="0">
      <p:cViewPr varScale="1">
        <p:scale>
          <a:sx n="141" d="100"/>
          <a:sy n="141" d="100"/>
        </p:scale>
        <p:origin x="80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8.xml"/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1" Type="http://schemas.openxmlformats.org/officeDocument/2006/relationships/slide" Target="slides/slide13.xml"/><Relationship Id="rId3" Type="http://schemas.openxmlformats.org/officeDocument/2006/relationships/slideMaster" Target="slideMasters/slideMaster1.xml"/><Relationship Id="rId34" Type="http://schemas.openxmlformats.org/officeDocument/2006/relationships/customXml" Target="../customXml/item4.xml"/><Relationship Id="rId25" Type="http://schemas.openxmlformats.org/officeDocument/2006/relationships/slide" Target="slides/slide17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7" Type="http://schemas.openxmlformats.org/officeDocument/2006/relationships/slideMaster" Target="slideMasters/slideMaster5.xml"/><Relationship Id="rId33" Type="http://schemas.openxmlformats.org/officeDocument/2006/relationships/customXml" Target="../customXml/item3.xml"/><Relationship Id="rId20" Type="http://schemas.openxmlformats.org/officeDocument/2006/relationships/slide" Target="slides/slide12.xml"/><Relationship Id="rId29" Type="http://schemas.openxmlformats.org/officeDocument/2006/relationships/presProps" Target="presProps.xml"/><Relationship Id="rId16" Type="http://schemas.openxmlformats.org/officeDocument/2006/relationships/slide" Target="slides/slide8.xml"/><Relationship Id="rId2" Type="http://schemas.openxmlformats.org/officeDocument/2006/relationships/customXml" Target="../customXml/item2.xml"/><Relationship Id="rId24" Type="http://schemas.openxmlformats.org/officeDocument/2006/relationships/slide" Target="slides/slide16.xml"/><Relationship Id="rId32" Type="http://schemas.openxmlformats.org/officeDocument/2006/relationships/tableStyles" Target="tableStyles.xml"/><Relationship Id="rId11" Type="http://schemas.openxmlformats.org/officeDocument/2006/relationships/slide" Target="slides/slide3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4.xml"/><Relationship Id="rId23" Type="http://schemas.openxmlformats.org/officeDocument/2006/relationships/slide" Target="slides/slide15.xml"/><Relationship Id="rId28" Type="http://schemas.openxmlformats.org/officeDocument/2006/relationships/handoutMaster" Target="handoutMasters/handoutMaster1.xml"/><Relationship Id="rId15" Type="http://schemas.openxmlformats.org/officeDocument/2006/relationships/slide" Target="slides/slide7.xml"/><Relationship Id="rId5" Type="http://schemas.openxmlformats.org/officeDocument/2006/relationships/slideMaster" Target="slideMasters/slideMaster3.xml"/><Relationship Id="rId31" Type="http://schemas.openxmlformats.org/officeDocument/2006/relationships/theme" Target="theme/theme1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9" Type="http://schemas.openxmlformats.org/officeDocument/2006/relationships/slide" Target="slides/slide1.xml"/><Relationship Id="rId22" Type="http://schemas.openxmlformats.org/officeDocument/2006/relationships/slide" Target="slides/slide14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Relationship Id="rId14" Type="http://schemas.openxmlformats.org/officeDocument/2006/relationships/slide" Target="slides/slide6.xml"/><Relationship Id="rId4" Type="http://schemas.openxmlformats.org/officeDocument/2006/relationships/slideMaster" Target="slideMasters/slideMaster2.xml"/><Relationship Id="rId35" Type="http://schemas.openxmlformats.org/officeDocument/2006/relationships/customXml" Target="../customXml/item5.xml"/><Relationship Id="rId8" Type="http://schemas.openxmlformats.org/officeDocument/2006/relationships/slideMaster" Target="slideMasters/slideMaster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image" Target="../media/image1.png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>
            <a:cxnSpLocks/>
          </p:cNvCxnSpPr>
          <p:nvPr/>
        </p:nvCxnSpPr>
        <p:spPr>
          <a:xfrm>
            <a:off x="347663" y="898525"/>
            <a:ext cx="6065837" cy="0"/>
          </a:xfrm>
          <a:prstGeom prst="line">
            <a:avLst/>
          </a:prstGeom>
          <a:ln w="6350">
            <a:solidFill>
              <a:srgbClr val="2C384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cxnSpLocks/>
          </p:cNvCxnSpPr>
          <p:nvPr/>
        </p:nvCxnSpPr>
        <p:spPr>
          <a:xfrm>
            <a:off x="93663" y="10936288"/>
            <a:ext cx="6423025" cy="0"/>
          </a:xfrm>
          <a:prstGeom prst="line">
            <a:avLst/>
          </a:prstGeom>
          <a:ln w="6350">
            <a:solidFill>
              <a:srgbClr val="2C384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9460" name="Picture 14" descr="2013_Jisc_Logo_RGB300(19.5mm)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663" y="274638"/>
            <a:ext cx="673100" cy="430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6" name="Straight Connector 15"/>
          <p:cNvCxnSpPr>
            <a:cxnSpLocks/>
          </p:cNvCxnSpPr>
          <p:nvPr/>
        </p:nvCxnSpPr>
        <p:spPr>
          <a:xfrm>
            <a:off x="347663" y="9459913"/>
            <a:ext cx="6065837" cy="0"/>
          </a:xfrm>
          <a:prstGeom prst="line">
            <a:avLst/>
          </a:prstGeom>
          <a:ln w="6350">
            <a:solidFill>
              <a:srgbClr val="2C384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3292475" y="273050"/>
            <a:ext cx="3121025" cy="49847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000">
                <a:latin typeface="+mn-lt"/>
                <a:ea typeface="+mn-ea"/>
              </a:defRPr>
            </a:lvl1pPr>
          </a:lstStyle>
          <a:p>
            <a:pPr>
              <a:defRPr/>
            </a:pPr>
            <a:r>
              <a:rPr lang="en-GB"/>
              <a:t>Title of presentation (Insert &gt; Header &amp; Footer &gt; Notes and Handouts &gt; Header &gt; Apply to all)</a:t>
            </a:r>
          </a:p>
        </p:txBody>
      </p:sp>
      <p:cxnSp>
        <p:nvCxnSpPr>
          <p:cNvPr id="8" name="Straight Connector 7"/>
          <p:cNvCxnSpPr>
            <a:cxnSpLocks/>
          </p:cNvCxnSpPr>
          <p:nvPr/>
        </p:nvCxnSpPr>
        <p:spPr>
          <a:xfrm>
            <a:off x="347663" y="273050"/>
            <a:ext cx="6065837" cy="0"/>
          </a:xfrm>
          <a:prstGeom prst="line">
            <a:avLst/>
          </a:prstGeom>
          <a:ln w="6350">
            <a:solidFill>
              <a:srgbClr val="2C384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9"/>
          <p:cNvSpPr>
            <a:spLocks noGrp="1"/>
          </p:cNvSpPr>
          <p:nvPr>
            <p:ph type="sldNum" sz="quarter" idx="3"/>
          </p:nvPr>
        </p:nvSpPr>
        <p:spPr>
          <a:xfrm>
            <a:off x="3467100" y="9720263"/>
            <a:ext cx="2946400" cy="150812"/>
          </a:xfrm>
          <a:prstGeom prst="rect">
            <a:avLst/>
          </a:prstGeom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noAutofit/>
          </a:bodyPr>
          <a:lstStyle>
            <a:lvl1pPr algn="r">
              <a:defRPr sz="900"/>
            </a:lvl1pPr>
          </a:lstStyle>
          <a:p>
            <a:fld id="{D04E2C10-E2EA-7948-A474-728146EA66F5}" type="slidenum">
              <a:rPr lang="en-GB" altLang="x-none"/>
              <a:pPr/>
              <a:t>‹#›</a:t>
            </a:fld>
            <a:endParaRPr lang="en-GB" altLang="x-none"/>
          </a:p>
        </p:txBody>
      </p:sp>
      <p:sp>
        <p:nvSpPr>
          <p:cNvPr id="11" name="Date Placeholder 10"/>
          <p:cNvSpPr>
            <a:spLocks noGrp="1"/>
          </p:cNvSpPr>
          <p:nvPr>
            <p:ph type="dt" sz="quarter" idx="1"/>
          </p:nvPr>
        </p:nvSpPr>
        <p:spPr>
          <a:xfrm>
            <a:off x="346075" y="9720263"/>
            <a:ext cx="2946400" cy="138112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defRPr sz="900"/>
            </a:lvl1pPr>
          </a:lstStyle>
          <a:p>
            <a:fld id="{D96B5307-D376-F147-9E81-8077E7B0BEDD}" type="datetime1">
              <a:rPr lang="en-GB" altLang="x-none" smtClean="0"/>
              <a:t>27/06/2017</a:t>
            </a:fld>
            <a:endParaRPr lang="en-GB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47663" y="9750425"/>
            <a:ext cx="2944812" cy="149225"/>
          </a:xfrm>
          <a:prstGeom prst="rect">
            <a:avLst/>
          </a:prstGeo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>
            <a:lvl1pPr>
              <a:defRPr sz="900"/>
            </a:lvl1pPr>
          </a:lstStyle>
          <a:p>
            <a:fld id="{6210D835-1261-1B4F-B5D9-AEA08CF096B3}" type="datetime1">
              <a:rPr lang="en-GB" altLang="x-none" smtClean="0"/>
              <a:t>27/06/2017</a:t>
            </a:fld>
            <a:endParaRPr lang="en-GB" altLang="x-non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92163" y="665163"/>
            <a:ext cx="5213350" cy="29337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GB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47663" y="3811588"/>
            <a:ext cx="6065837" cy="48752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GB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467100" y="9748838"/>
            <a:ext cx="2946400" cy="149225"/>
          </a:xfrm>
          <a:prstGeom prst="rect">
            <a:avLst/>
          </a:prstGeo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>
            <a:lvl1pPr algn="r">
              <a:defRPr sz="900"/>
            </a:lvl1pPr>
          </a:lstStyle>
          <a:p>
            <a:fld id="{51825A10-0E5D-834A-8E72-A87022BD9C2B}" type="slidenum">
              <a:rPr lang="en-GB" altLang="x-none"/>
              <a:pPr/>
              <a:t>‹#›</a:t>
            </a:fld>
            <a:endParaRPr lang="en-GB" altLang="x-none"/>
          </a:p>
        </p:txBody>
      </p:sp>
      <p:sp>
        <p:nvSpPr>
          <p:cNvPr id="13" name="Header Placeholder 12"/>
          <p:cNvSpPr>
            <a:spLocks noGrp="1"/>
          </p:cNvSpPr>
          <p:nvPr>
            <p:ph type="hdr" sz="quarter"/>
          </p:nvPr>
        </p:nvSpPr>
        <p:spPr>
          <a:xfrm>
            <a:off x="3467100" y="0"/>
            <a:ext cx="2946400" cy="498475"/>
          </a:xfrm>
          <a:prstGeom prst="rect">
            <a:avLst/>
          </a:prstGeom>
        </p:spPr>
        <p:txBody>
          <a:bodyPr vert="horz" lIns="0" tIns="0" rIns="0" bIns="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000">
                <a:latin typeface="+mn-lt"/>
                <a:ea typeface="+mn-ea"/>
              </a:defRPr>
            </a:lvl1pPr>
          </a:lstStyle>
          <a:p>
            <a:pPr>
              <a:defRPr/>
            </a:pPr>
            <a:r>
              <a:rPr lang="en-GB"/>
              <a:t>Title of presentation (Insert &gt; Header &amp; Footer &gt; Notes and Handouts &gt; Header &gt; Apply to all)</a:t>
            </a:r>
          </a:p>
        </p:txBody>
      </p:sp>
      <p:cxnSp>
        <p:nvCxnSpPr>
          <p:cNvPr id="11" name="Straight Connector 10"/>
          <p:cNvCxnSpPr>
            <a:cxnSpLocks/>
          </p:cNvCxnSpPr>
          <p:nvPr/>
        </p:nvCxnSpPr>
        <p:spPr>
          <a:xfrm>
            <a:off x="347663" y="9750425"/>
            <a:ext cx="6065837" cy="0"/>
          </a:xfrm>
          <a:prstGeom prst="line">
            <a:avLst/>
          </a:prstGeom>
          <a:ln w="6350">
            <a:solidFill>
              <a:srgbClr val="2C384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hf ftr="0"/>
  <p:notesStyle>
    <a:lvl1pPr marL="107950" indent="-107950" algn="l" defTabSz="685800" rtl="0" eaLnBrk="0" fontAlgn="base" hangingPunct="0">
      <a:lnSpc>
        <a:spcPct val="90000"/>
      </a:lnSpc>
      <a:spcBef>
        <a:spcPts val="450"/>
      </a:spcBef>
      <a:spcAft>
        <a:spcPct val="0"/>
      </a:spcAft>
      <a:buClr>
        <a:schemeClr val="accent1"/>
      </a:buClr>
      <a:buSzPct val="120000"/>
      <a:buFont typeface="Corbel" charset="0"/>
      <a:buChar char="»"/>
      <a:defRPr sz="900" kern="1200">
        <a:solidFill>
          <a:schemeClr val="tx1"/>
        </a:solidFill>
        <a:latin typeface="+mn-lt"/>
        <a:ea typeface="ＭＳ Ｐゴシック" charset="-128"/>
        <a:cs typeface="+mn-cs"/>
      </a:defRPr>
    </a:lvl1pPr>
    <a:lvl2pPr marL="215900" indent="-107950" algn="l" defTabSz="685800" rtl="0" eaLnBrk="0" fontAlgn="base" hangingPunct="0">
      <a:lnSpc>
        <a:spcPct val="90000"/>
      </a:lnSpc>
      <a:spcBef>
        <a:spcPts val="450"/>
      </a:spcBef>
      <a:spcAft>
        <a:spcPct val="0"/>
      </a:spcAft>
      <a:buClr>
        <a:schemeClr val="accent1"/>
      </a:buClr>
      <a:buSzPct val="120000"/>
      <a:buFont typeface="Corbel" charset="0"/>
      <a:buChar char="›"/>
      <a:defRPr sz="900" kern="1200">
        <a:solidFill>
          <a:schemeClr val="tx1"/>
        </a:solidFill>
        <a:latin typeface="+mn-lt"/>
        <a:ea typeface="ＭＳ Ｐゴシック" charset="-128"/>
        <a:cs typeface="+mn-cs"/>
      </a:defRPr>
    </a:lvl2pPr>
    <a:lvl3pPr marL="323850" indent="-107950" algn="l" defTabSz="685800" rtl="0" eaLnBrk="0" fontAlgn="base" hangingPunct="0">
      <a:lnSpc>
        <a:spcPct val="90000"/>
      </a:lnSpc>
      <a:spcBef>
        <a:spcPts val="450"/>
      </a:spcBef>
      <a:spcAft>
        <a:spcPct val="0"/>
      </a:spcAft>
      <a:buClr>
        <a:schemeClr val="accent1"/>
      </a:buClr>
      <a:buSzPct val="120000"/>
      <a:buFont typeface="Corbel" charset="0"/>
      <a:buChar char="–"/>
      <a:defRPr sz="900" kern="1200">
        <a:solidFill>
          <a:schemeClr val="tx1"/>
        </a:solidFill>
        <a:latin typeface="+mn-lt"/>
        <a:ea typeface="ＭＳ Ｐゴシック" charset="-128"/>
        <a:cs typeface="+mn-cs"/>
      </a:defRPr>
    </a:lvl3pPr>
    <a:lvl4pPr marL="431800" indent="-107950" algn="l" defTabSz="685800" rtl="0" eaLnBrk="0" fontAlgn="base" hangingPunct="0">
      <a:lnSpc>
        <a:spcPct val="90000"/>
      </a:lnSpc>
      <a:spcBef>
        <a:spcPct val="30000"/>
      </a:spcBef>
      <a:spcAft>
        <a:spcPct val="0"/>
      </a:spcAft>
      <a:buClr>
        <a:schemeClr val="accent1"/>
      </a:buClr>
      <a:buSzPct val="120000"/>
      <a:buFont typeface="Corbel" charset="0"/>
      <a:buChar char="–"/>
      <a:defRPr sz="900" kern="1200">
        <a:solidFill>
          <a:schemeClr val="tx1"/>
        </a:solidFill>
        <a:latin typeface="+mn-lt"/>
        <a:ea typeface="ＭＳ Ｐゴシック" charset="-128"/>
        <a:cs typeface="+mn-cs"/>
      </a:defRPr>
    </a:lvl4pPr>
    <a:lvl5pPr marL="539750" indent="-107950" algn="l" defTabSz="685800" rtl="0" eaLnBrk="0" fontAlgn="base" hangingPunct="0">
      <a:lnSpc>
        <a:spcPct val="90000"/>
      </a:lnSpc>
      <a:spcBef>
        <a:spcPct val="30000"/>
      </a:spcBef>
      <a:spcAft>
        <a:spcPct val="0"/>
      </a:spcAft>
      <a:buClr>
        <a:schemeClr val="accent1"/>
      </a:buClr>
      <a:buSzPct val="120000"/>
      <a:buFont typeface="Corbel" charset="0"/>
      <a:buChar char="–"/>
      <a:defRPr sz="900" kern="1200">
        <a:solidFill>
          <a:schemeClr val="tx1"/>
        </a:solidFill>
        <a:latin typeface="+mn-lt"/>
        <a:ea typeface="ＭＳ Ｐゴシック" charset="-128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3DA27E98-D949-9A4C-A6A4-8AD817C54226}" type="datetime1">
              <a:rPr lang="en-GB" altLang="x-none" smtClean="0"/>
              <a:t>27/06/2017</a:t>
            </a:fld>
            <a:endParaRPr lang="en-GB" altLang="x-non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1825A10-0E5D-834A-8E72-A87022BD9C2B}" type="slidenum">
              <a:rPr lang="en-GB" altLang="x-none" smtClean="0"/>
              <a:pPr/>
              <a:t>2</a:t>
            </a:fld>
            <a:endParaRPr lang="en-GB" altLang="x-none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Title of presentation (Insert &gt; Header &amp; Footer &gt; Notes and Handouts &gt; Header &gt; Apply to all)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85492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3DA27E98-D949-9A4C-A6A4-8AD817C54226}" type="datetime1">
              <a:rPr lang="en-GB" altLang="x-none" smtClean="0"/>
              <a:t>27/06/2017</a:t>
            </a:fld>
            <a:endParaRPr lang="en-GB" altLang="x-non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1825A10-0E5D-834A-8E72-A87022BD9C2B}" type="slidenum">
              <a:rPr lang="en-GB" altLang="x-none" smtClean="0"/>
              <a:pPr/>
              <a:t>12</a:t>
            </a:fld>
            <a:endParaRPr lang="en-GB" altLang="x-none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Title of presentation (Insert &gt; Header &amp; Footer &gt; Notes and Handouts &gt; Header &gt; Apply to all)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73165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69B35B98-B6EE-734E-947C-F50DC8B7E819}" type="datetime1">
              <a:rPr lang="en-GB" altLang="x-none" smtClean="0"/>
              <a:t>27/06/2017</a:t>
            </a:fld>
            <a:endParaRPr lang="en-GB" altLang="x-non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1825A10-0E5D-834A-8E72-A87022BD9C2B}" type="slidenum">
              <a:rPr lang="en-GB" altLang="x-none" smtClean="0"/>
              <a:pPr/>
              <a:t>13</a:t>
            </a:fld>
            <a:endParaRPr lang="en-GB" altLang="x-none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Title of presentation (Insert &gt; Header &amp; Footer &gt; Notes and Handouts &gt; Header &gt; Apply to all)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44637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C44DFC0E-D33E-B347-B217-674921F499CA}" type="datetime1">
              <a:rPr lang="en-GB" altLang="x-none" smtClean="0"/>
              <a:t>27/06/2017</a:t>
            </a:fld>
            <a:endParaRPr lang="en-GB" altLang="x-non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1825A10-0E5D-834A-8E72-A87022BD9C2B}" type="slidenum">
              <a:rPr lang="en-GB" altLang="x-none" smtClean="0"/>
              <a:pPr/>
              <a:t>16</a:t>
            </a:fld>
            <a:endParaRPr lang="en-GB" altLang="x-none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Title of presentation (Insert &gt; Header &amp; Footer &gt; Notes and Handouts &gt; Header &gt; Apply to all)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72325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3DA27E98-D949-9A4C-A6A4-8AD817C54226}" type="datetime1">
              <a:rPr lang="en-GB" altLang="x-none" smtClean="0"/>
              <a:t>27/06/2017</a:t>
            </a:fld>
            <a:endParaRPr lang="en-GB" altLang="x-non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1825A10-0E5D-834A-8E72-A87022BD9C2B}" type="slidenum">
              <a:rPr lang="en-GB" altLang="x-none" smtClean="0"/>
              <a:pPr/>
              <a:t>3</a:t>
            </a:fld>
            <a:endParaRPr lang="en-GB" altLang="x-none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Title of presentation (Insert &gt; Header &amp; Footer &gt; Notes and Handouts &gt; Header &gt; Apply to all)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72639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3DA27E98-D949-9A4C-A6A4-8AD817C54226}" type="datetime1">
              <a:rPr lang="en-GB" altLang="x-none" smtClean="0"/>
              <a:t>27/06/2017</a:t>
            </a:fld>
            <a:endParaRPr lang="en-GB" altLang="x-non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1825A10-0E5D-834A-8E72-A87022BD9C2B}" type="slidenum">
              <a:rPr lang="en-GB" altLang="x-none" smtClean="0"/>
              <a:pPr/>
              <a:t>4</a:t>
            </a:fld>
            <a:endParaRPr lang="en-GB" altLang="x-none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Title of presentation (Insert &gt; Header &amp; Footer &gt; Notes and Handouts &gt; Header &gt; Apply to all)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50437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3DA27E98-D949-9A4C-A6A4-8AD817C54226}" type="datetime1">
              <a:rPr lang="en-GB" altLang="x-none" smtClean="0"/>
              <a:t>27/06/2017</a:t>
            </a:fld>
            <a:endParaRPr lang="en-GB" altLang="x-non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1825A10-0E5D-834A-8E72-A87022BD9C2B}" type="slidenum">
              <a:rPr lang="en-GB" altLang="x-none" smtClean="0"/>
              <a:pPr/>
              <a:t>5</a:t>
            </a:fld>
            <a:endParaRPr lang="en-GB" altLang="x-none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Title of presentation (Insert &gt; Header &amp; Footer &gt; Notes and Handouts &gt; Header &gt; Apply to all)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54177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3DA27E98-D949-9A4C-A6A4-8AD817C54226}" type="datetime1">
              <a:rPr lang="en-GB" altLang="x-none" smtClean="0"/>
              <a:t>27/06/2017</a:t>
            </a:fld>
            <a:endParaRPr lang="en-GB" altLang="x-non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1825A10-0E5D-834A-8E72-A87022BD9C2B}" type="slidenum">
              <a:rPr lang="en-GB" altLang="x-none" smtClean="0"/>
              <a:pPr/>
              <a:t>7</a:t>
            </a:fld>
            <a:endParaRPr lang="en-GB" altLang="x-none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Title of presentation (Insert &gt; Header &amp; Footer &gt; Notes and Handouts &gt; Header &gt; Apply to all)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6824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3DA27E98-D949-9A4C-A6A4-8AD817C54226}" type="datetime1">
              <a:rPr lang="en-GB" altLang="x-none" smtClean="0"/>
              <a:t>27/06/2017</a:t>
            </a:fld>
            <a:endParaRPr lang="en-GB" altLang="x-non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1825A10-0E5D-834A-8E72-A87022BD9C2B}" type="slidenum">
              <a:rPr lang="en-GB" altLang="x-none" smtClean="0"/>
              <a:pPr/>
              <a:t>8</a:t>
            </a:fld>
            <a:endParaRPr lang="en-GB" altLang="x-none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Title of presentation (Insert &gt; Header &amp; Footer &gt; Notes and Handouts &gt; Header &gt; Apply to all)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59364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3DA27E98-D949-9A4C-A6A4-8AD817C54226}" type="datetime1">
              <a:rPr lang="en-GB" altLang="x-none" smtClean="0"/>
              <a:t>27/06/2017</a:t>
            </a:fld>
            <a:endParaRPr lang="en-GB" altLang="x-non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1825A10-0E5D-834A-8E72-A87022BD9C2B}" type="slidenum">
              <a:rPr lang="en-GB" altLang="x-none" smtClean="0"/>
              <a:pPr/>
              <a:t>9</a:t>
            </a:fld>
            <a:endParaRPr lang="en-GB" altLang="x-none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Title of presentation (Insert &gt; Header &amp; Footer &gt; Notes and Handouts &gt; Header &gt; Apply to all)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3501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3DA27E98-D949-9A4C-A6A4-8AD817C54226}" type="datetime1">
              <a:rPr lang="en-GB" altLang="x-none" smtClean="0"/>
              <a:t>27/06/2017</a:t>
            </a:fld>
            <a:endParaRPr lang="en-GB" altLang="x-non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1825A10-0E5D-834A-8E72-A87022BD9C2B}" type="slidenum">
              <a:rPr lang="en-GB" altLang="x-none" smtClean="0"/>
              <a:pPr/>
              <a:t>10</a:t>
            </a:fld>
            <a:endParaRPr lang="en-GB" altLang="x-none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Title of presentation (Insert &gt; Header &amp; Footer &gt; Notes and Handouts &gt; Header &gt; Apply to all)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10791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3DA27E98-D949-9A4C-A6A4-8AD817C54226}" type="datetime1">
              <a:rPr lang="en-GB" altLang="x-none" smtClean="0"/>
              <a:t>27/06/2017</a:t>
            </a:fld>
            <a:endParaRPr lang="en-GB" altLang="x-non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1825A10-0E5D-834A-8E72-A87022BD9C2B}" type="slidenum">
              <a:rPr lang="en-GB" altLang="x-none" smtClean="0"/>
              <a:pPr/>
              <a:t>11</a:t>
            </a:fld>
            <a:endParaRPr lang="en-GB" altLang="x-none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Title of presentation (Insert &gt; Header &amp; Footer &gt; Notes and Handouts &gt; Header &gt; Apply to all)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72792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jpeg"/><Relationship Id="rId3" Type="http://schemas.openxmlformats.org/officeDocument/2006/relationships/hyperlink" Target="http://www.jisc.ac.uk/" TargetMode="Externa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jisc.ac.uk/" TargetMode="External"/><Relationship Id="rId4" Type="http://schemas.openxmlformats.org/officeDocument/2006/relationships/image" Target="../media/image5.png"/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jpe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jpeg"/><Relationship Id="rId3" Type="http://schemas.openxmlformats.org/officeDocument/2006/relationships/hyperlink" Target="http://www.jisc.ac.uk/" TargetMode="Externa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jisc.ac.uk/" TargetMode="External"/><Relationship Id="rId4" Type="http://schemas.openxmlformats.org/officeDocument/2006/relationships/image" Target="../media/image5.png"/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jpe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.pn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.pn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e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215900" y="879475"/>
            <a:ext cx="8712199" cy="3852864"/>
          </a:xfrm>
        </p:spPr>
        <p:txBody>
          <a:bodyPr>
            <a:noAutofit/>
          </a:bodyPr>
          <a:lstStyle>
            <a:lvl1pPr>
              <a:defRPr baseline="0"/>
            </a:lvl1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altLang="x-none" smtClean="0"/>
              <a:t>28/06/2017</a:t>
            </a:r>
            <a:endParaRPr lang="en-GB" altLang="x-non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smtClean="0"/>
              <a:t>Historical Texts update: recent and forthcoming changes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fld id="{9FCA0259-7B1F-9D4D-8C27-3964385BF34F}" type="slidenum">
              <a:rPr lang="en-GB" altLang="x-none"/>
              <a:pPr/>
              <a:t>‹#›</a:t>
            </a:fld>
            <a:endParaRPr lang="en-GB" altLang="x-none"/>
          </a:p>
        </p:txBody>
      </p:sp>
    </p:spTree>
    <p:extLst>
      <p:ext uri="{BB962C8B-B14F-4D97-AF65-F5344CB8AC3E}">
        <p14:creationId xmlns:p14="http://schemas.microsoft.com/office/powerpoint/2010/main" val="12338055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 Cover (Placehold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1" descr="2013_Jisc_Logo_RGB300(26mm)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900" y="0"/>
            <a:ext cx="936625" cy="54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1254125" y="3327400"/>
            <a:ext cx="7889875" cy="900113"/>
          </a:xfrm>
          <a:prstGeom prst="rect">
            <a:avLst/>
          </a:prstGeom>
          <a:solidFill>
            <a:srgbClr val="E04A10"/>
          </a:solidFill>
          <a:ln>
            <a:noFill/>
          </a:ln>
          <a:extLst/>
        </p:spPr>
        <p:txBody>
          <a:bodyPr lIns="68580" tIns="34290" rIns="68580" bIns="34290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GB" sz="1350" kern="0" dirty="0">
              <a:solidFill>
                <a:sysClr val="windowText" lastClr="000000"/>
              </a:solidFill>
              <a:latin typeface="+mn-lt"/>
              <a:ea typeface="+mn-ea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0" y="3255963"/>
            <a:ext cx="1150938" cy="900112"/>
          </a:xfrm>
          <a:prstGeom prst="rect">
            <a:avLst/>
          </a:prstGeom>
          <a:solidFill>
            <a:srgbClr val="E04A10"/>
          </a:solidFill>
          <a:ln>
            <a:noFill/>
          </a:ln>
          <a:effectLst/>
          <a:extLst/>
        </p:spPr>
        <p:txBody>
          <a:bodyPr lIns="68580" tIns="34290" rIns="68580" bIns="34290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GB" sz="1350" kern="0" dirty="0">
              <a:solidFill>
                <a:sysClr val="windowText" lastClr="000000"/>
              </a:solidFill>
              <a:latin typeface="+mn-lt"/>
              <a:ea typeface="+mn-ea"/>
            </a:endParaRPr>
          </a:p>
        </p:txBody>
      </p:sp>
      <p:sp>
        <p:nvSpPr>
          <p:cNvPr id="9" name="Parallelogram 8"/>
          <p:cNvSpPr/>
          <p:nvPr/>
        </p:nvSpPr>
        <p:spPr>
          <a:xfrm rot="16200000">
            <a:off x="719138" y="3687763"/>
            <a:ext cx="971550" cy="107950"/>
          </a:xfrm>
          <a:prstGeom prst="parallelogram">
            <a:avLst>
              <a:gd name="adj" fmla="val 64812"/>
            </a:avLst>
          </a:prstGeom>
          <a:solidFill>
            <a:srgbClr val="9F35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GB" sz="1350" dirty="0"/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216000" y="879750"/>
            <a:ext cx="6480000" cy="2159726"/>
          </a:xfrm>
          <a:prstGeom prst="rect">
            <a:avLst/>
          </a:prstGeom>
          <a:solidFill>
            <a:srgbClr val="FFFFFF">
              <a:alpha val="61176"/>
            </a:srgbClr>
          </a:solidFill>
        </p:spPr>
        <p:txBody>
          <a:bodyPr/>
          <a:lstStyle>
            <a:lvl1pPr>
              <a:defRPr lang="en-GB" sz="1800" b="0" i="0" baseline="0" noProof="0" dirty="0">
                <a:sym typeface="Wingdings" panose="05000000000000000000" pitchFamily="2" charset="2"/>
              </a:defRPr>
            </a:lvl1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 smtClean="0"/>
              <a:t>Click to edit Master title style</a:t>
            </a:r>
            <a:endParaRPr lang="en-GB" noProof="0" dirty="0"/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1368425" y="3872899"/>
            <a:ext cx="6624638" cy="19389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216000" indent="0">
              <a:buNone/>
              <a:defRPr sz="1050"/>
            </a:lvl2pPr>
            <a:lvl3pPr marL="432000" indent="0">
              <a:buNone/>
              <a:defRPr sz="1050"/>
            </a:lvl3pPr>
            <a:lvl4pPr marL="648000" indent="0">
              <a:buNone/>
              <a:defRPr sz="1050"/>
            </a:lvl4pPr>
            <a:lvl5pPr marL="864000" indent="0">
              <a:buNone/>
              <a:defRPr sz="1050"/>
            </a:lvl5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altLang="x-none" smtClean="0"/>
              <a:t>28/06/2017</a:t>
            </a:r>
            <a:endParaRPr lang="en-GB" altLang="x-none"/>
          </a:p>
        </p:txBody>
      </p:sp>
    </p:spTree>
    <p:extLst>
      <p:ext uri="{BB962C8B-B14F-4D97-AF65-F5344CB8AC3E}">
        <p14:creationId xmlns:p14="http://schemas.microsoft.com/office/powerpoint/2010/main" val="769146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Jisc Add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1" descr="shutterstock_129615650_handphone(tomedit3)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69" t="-2" b="18372"/>
          <a:stretch>
            <a:fillRect/>
          </a:stretch>
        </p:blipFill>
        <p:spPr bwMode="auto">
          <a:xfrm>
            <a:off x="4572000" y="898525"/>
            <a:ext cx="4349750" cy="424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Group 12"/>
          <p:cNvGrpSpPr>
            <a:grpSpLocks/>
          </p:cNvGrpSpPr>
          <p:nvPr/>
        </p:nvGrpSpPr>
        <p:grpSpPr bwMode="auto">
          <a:xfrm>
            <a:off x="217488" y="3721100"/>
            <a:ext cx="942975" cy="298450"/>
            <a:chOff x="3448050" y="5069250"/>
            <a:chExt cx="5467350" cy="396000"/>
          </a:xfrm>
        </p:grpSpPr>
        <p:sp>
          <p:nvSpPr>
            <p:cNvPr id="8" name="TextBox 13"/>
            <p:cNvSpPr txBox="1">
              <a:spLocks noChangeArrowheads="1"/>
            </p:cNvSpPr>
            <p:nvPr/>
          </p:nvSpPr>
          <p:spPr bwMode="auto">
            <a:xfrm>
              <a:off x="3448050" y="5069250"/>
              <a:ext cx="5467350" cy="396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defRPr sz="1300">
                  <a:solidFill>
                    <a:schemeClr val="tx1"/>
                  </a:solidFill>
                  <a:latin typeface="Corbel" panose="020B0503020204020204" pitchFamily="34" charset="0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orbel" panose="020B0503020204020204" pitchFamily="34" charset="0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orbel" panose="020B0503020204020204" pitchFamily="34" charset="0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orbel" panose="020B0503020204020204" pitchFamily="34" charset="0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orbel" panose="020B0503020204020204" pitchFamily="34" charset="0"/>
                </a:defRPr>
              </a:lvl5pPr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orbel" panose="020B0503020204020204" pitchFamily="34" charset="0"/>
                </a:defRPr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orbel" panose="020B0503020204020204" pitchFamily="34" charset="0"/>
                </a:defRPr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orbel" panose="020B0503020204020204" pitchFamily="34" charset="0"/>
                </a:defRPr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orbel" panose="020B0503020204020204" pitchFamily="34" charset="0"/>
                </a:defRPr>
              </a:lvl9pPr>
            </a:lstStyle>
            <a:p>
              <a:pPr>
                <a:defRPr/>
              </a:pPr>
              <a:r>
                <a:rPr lang="en-GB" altLang="en-US" sz="1800" b="1">
                  <a:solidFill>
                    <a:schemeClr val="accent1"/>
                  </a:solidFill>
                  <a:ea typeface="+mn-ea"/>
                </a:rPr>
                <a:t>jisc.ac.uk</a:t>
              </a:r>
            </a:p>
          </p:txBody>
        </p:sp>
        <p:sp>
          <p:nvSpPr>
            <p:cNvPr id="9" name="Rectangle 8">
              <a:hlinkClick r:id="rId3"/>
            </p:cNvPr>
            <p:cNvSpPr/>
            <p:nvPr/>
          </p:nvSpPr>
          <p:spPr>
            <a:xfrm>
              <a:off x="3448050" y="5069250"/>
              <a:ext cx="5467350" cy="396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 sz="1013" dirty="0"/>
            </a:p>
          </p:txBody>
        </p:sp>
      </p:grpSp>
      <p:cxnSp>
        <p:nvCxnSpPr>
          <p:cNvPr id="10" name="Straight Connector 15"/>
          <p:cNvCxnSpPr>
            <a:cxnSpLocks noChangeShapeType="1"/>
          </p:cNvCxnSpPr>
          <p:nvPr/>
        </p:nvCxnSpPr>
        <p:spPr bwMode="auto">
          <a:xfrm>
            <a:off x="215900" y="2249488"/>
            <a:ext cx="4608513" cy="0"/>
          </a:xfrm>
          <a:prstGeom prst="line">
            <a:avLst/>
          </a:prstGeom>
          <a:noFill/>
          <a:ln w="6350">
            <a:solidFill>
              <a:srgbClr val="2C384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1" name="TextBox 16"/>
          <p:cNvSpPr txBox="1">
            <a:spLocks noChangeArrowheads="1"/>
          </p:cNvSpPr>
          <p:nvPr/>
        </p:nvSpPr>
        <p:spPr bwMode="auto">
          <a:xfrm>
            <a:off x="215900" y="2405063"/>
            <a:ext cx="4103688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sz="1300">
                <a:solidFill>
                  <a:schemeClr val="tx1"/>
                </a:solidFill>
                <a:latin typeface="Corbel" panose="020B0503020204020204" pitchFamily="34" charset="0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orbel" panose="020B0503020204020204" pitchFamily="34" charset="0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orbel" panose="020B0503020204020204" pitchFamily="34" charset="0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orbel" panose="020B0503020204020204" pitchFamily="34" charset="0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orbel" panose="020B0503020204020204" pitchFamily="34" charset="0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orbel" panose="020B0503020204020204" pitchFamily="34" charset="0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orbel" panose="020B0503020204020204" pitchFamily="34" charset="0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orbel" panose="020B0503020204020204" pitchFamily="34" charset="0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orbel" panose="020B0503020204020204" pitchFamily="34" charset="0"/>
              </a:defRPr>
            </a:lvl9pPr>
          </a:lstStyle>
          <a:p>
            <a:pPr>
              <a:defRPr/>
            </a:pPr>
            <a:r>
              <a:rPr lang="en-GB" altLang="en-US" sz="1800">
                <a:ea typeface="+mn-ea"/>
              </a:rPr>
              <a:t>One Castlepark Tower Hill Bristol BS2 0JA</a:t>
            </a:r>
          </a:p>
        </p:txBody>
      </p:sp>
      <p:sp>
        <p:nvSpPr>
          <p:cNvPr id="12" name="TextBox 17"/>
          <p:cNvSpPr txBox="1">
            <a:spLocks noChangeArrowheads="1"/>
          </p:cNvSpPr>
          <p:nvPr/>
        </p:nvSpPr>
        <p:spPr bwMode="auto">
          <a:xfrm>
            <a:off x="215900" y="3384550"/>
            <a:ext cx="3046413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sz="1300">
                <a:solidFill>
                  <a:schemeClr val="tx1"/>
                </a:solidFill>
                <a:latin typeface="Corbel" panose="020B0503020204020204" pitchFamily="34" charset="0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orbel" panose="020B0503020204020204" pitchFamily="34" charset="0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orbel" panose="020B0503020204020204" pitchFamily="34" charset="0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orbel" panose="020B0503020204020204" pitchFamily="34" charset="0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orbel" panose="020B0503020204020204" pitchFamily="34" charset="0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orbel" panose="020B0503020204020204" pitchFamily="34" charset="0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orbel" panose="020B0503020204020204" pitchFamily="34" charset="0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orbel" panose="020B0503020204020204" pitchFamily="34" charset="0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orbel" panose="020B0503020204020204" pitchFamily="34" charset="0"/>
              </a:defRPr>
            </a:lvl9pPr>
          </a:lstStyle>
          <a:p>
            <a:pPr>
              <a:defRPr/>
            </a:pPr>
            <a:r>
              <a:rPr lang="en-GB" altLang="en-US" sz="1800" b="1">
                <a:solidFill>
                  <a:schemeClr val="accent1"/>
                </a:solidFill>
                <a:ea typeface="+mn-ea"/>
              </a:rPr>
              <a:t>customerservices@jisc.ac.uk</a:t>
            </a:r>
          </a:p>
        </p:txBody>
      </p:sp>
      <p:sp>
        <p:nvSpPr>
          <p:cNvPr id="13" name="Rectangle 18"/>
          <p:cNvSpPr>
            <a:spLocks noChangeArrowheads="1"/>
          </p:cNvSpPr>
          <p:nvPr/>
        </p:nvSpPr>
        <p:spPr bwMode="auto">
          <a:xfrm>
            <a:off x="215900" y="2744788"/>
            <a:ext cx="1528763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1300">
                <a:solidFill>
                  <a:schemeClr val="tx1"/>
                </a:solidFill>
                <a:latin typeface="Corbel" panose="020B0503020204020204" pitchFamily="34" charset="0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orbel" panose="020B0503020204020204" pitchFamily="34" charset="0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orbel" panose="020B0503020204020204" pitchFamily="34" charset="0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orbel" panose="020B0503020204020204" pitchFamily="34" charset="0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orbel" panose="020B0503020204020204" pitchFamily="34" charset="0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orbel" panose="020B0503020204020204" pitchFamily="34" charset="0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orbel" panose="020B0503020204020204" pitchFamily="34" charset="0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orbel" panose="020B0503020204020204" pitchFamily="34" charset="0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orbel" panose="020B0503020204020204" pitchFamily="34" charset="0"/>
              </a:defRPr>
            </a:lvl9pPr>
          </a:lstStyle>
          <a:p>
            <a:pPr>
              <a:defRPr/>
            </a:pPr>
            <a:r>
              <a:rPr lang="en-GB" altLang="en-US" sz="1800">
                <a:solidFill>
                  <a:srgbClr val="2C3841"/>
                </a:solidFill>
                <a:ea typeface="+mn-ea"/>
              </a:rPr>
              <a:t>T 020 3697 5800</a:t>
            </a:r>
          </a:p>
        </p:txBody>
      </p:sp>
      <p:cxnSp>
        <p:nvCxnSpPr>
          <p:cNvPr id="14" name="Straight Connector 19"/>
          <p:cNvCxnSpPr>
            <a:cxnSpLocks noChangeShapeType="1"/>
          </p:cNvCxnSpPr>
          <p:nvPr/>
        </p:nvCxnSpPr>
        <p:spPr bwMode="auto">
          <a:xfrm>
            <a:off x="215900" y="4872038"/>
            <a:ext cx="8712200" cy="0"/>
          </a:xfrm>
          <a:prstGeom prst="line">
            <a:avLst/>
          </a:prstGeom>
          <a:noFill/>
          <a:ln w="6350">
            <a:solidFill>
              <a:srgbClr val="2C384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 smtClean="0"/>
              <a:t>Click to edit Master title style</a:t>
            </a:r>
            <a:endParaRPr lang="en-GB" noProof="0" dirty="0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215901" y="879475"/>
            <a:ext cx="4103687" cy="249299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>
              <a:buNone/>
              <a:defRPr sz="1800" b="0" baseline="0"/>
            </a:lvl1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6"/>
          </p:nvPr>
        </p:nvSpPr>
        <p:spPr>
          <a:xfrm>
            <a:off x="215901" y="1190992"/>
            <a:ext cx="4103687" cy="249299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>
              <a:buNone/>
              <a:defRPr sz="1800" b="0" baseline="0"/>
            </a:lvl1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7"/>
          </p:nvPr>
        </p:nvSpPr>
        <p:spPr>
          <a:xfrm>
            <a:off x="215901" y="1805567"/>
            <a:ext cx="4103687" cy="249299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>
              <a:buNone/>
              <a:defRPr sz="1800" b="1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18" name="Date Placeholder 2"/>
          <p:cNvSpPr>
            <a:spLocks noGrp="1"/>
          </p:cNvSpPr>
          <p:nvPr>
            <p:ph type="dt" sz="half" idx="18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altLang="x-none" smtClean="0"/>
              <a:t>28/06/2017</a:t>
            </a:r>
            <a:endParaRPr lang="en-GB" altLang="x-none"/>
          </a:p>
        </p:txBody>
      </p:sp>
      <p:sp>
        <p:nvSpPr>
          <p:cNvPr id="19" name="Footer Placeholder 3"/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smtClean="0"/>
              <a:t>Historical Texts update: recent and forthcoming changes</a:t>
            </a:r>
            <a:endParaRPr lang="en-GB" dirty="0"/>
          </a:p>
        </p:txBody>
      </p:sp>
      <p:sp>
        <p:nvSpPr>
          <p:cNvPr id="20" name="Slide Number Placeholder 4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/>
            </a:lvl1pPr>
          </a:lstStyle>
          <a:p>
            <a:fld id="{46CCF2D0-5807-6B4A-B48D-BF76A989F6B9}" type="slidenum">
              <a:rPr lang="en-GB" altLang="x-none"/>
              <a:pPr/>
              <a:t>‹#›</a:t>
            </a:fld>
            <a:endParaRPr lang="en-GB" altLang="x-none"/>
          </a:p>
        </p:txBody>
      </p:sp>
    </p:spTree>
    <p:extLst>
      <p:ext uri="{BB962C8B-B14F-4D97-AF65-F5344CB8AC3E}">
        <p14:creationId xmlns:p14="http://schemas.microsoft.com/office/powerpoint/2010/main" val="20661952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Jisc Address + CC-BY-NC-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1" descr="shutterstock_129615650_handphone(tomedit3)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69" t="-2" b="18372"/>
          <a:stretch>
            <a:fillRect/>
          </a:stretch>
        </p:blipFill>
        <p:spPr bwMode="auto">
          <a:xfrm>
            <a:off x="4572000" y="898525"/>
            <a:ext cx="4349750" cy="424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Group 12"/>
          <p:cNvGrpSpPr>
            <a:grpSpLocks/>
          </p:cNvGrpSpPr>
          <p:nvPr/>
        </p:nvGrpSpPr>
        <p:grpSpPr bwMode="auto">
          <a:xfrm>
            <a:off x="217488" y="3721100"/>
            <a:ext cx="942975" cy="298450"/>
            <a:chOff x="3448050" y="5069250"/>
            <a:chExt cx="5467350" cy="396000"/>
          </a:xfrm>
        </p:grpSpPr>
        <p:sp>
          <p:nvSpPr>
            <p:cNvPr id="8" name="TextBox 13"/>
            <p:cNvSpPr txBox="1">
              <a:spLocks noChangeArrowheads="1"/>
            </p:cNvSpPr>
            <p:nvPr/>
          </p:nvSpPr>
          <p:spPr bwMode="auto">
            <a:xfrm>
              <a:off x="3448050" y="5069250"/>
              <a:ext cx="5467350" cy="396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defRPr sz="1300">
                  <a:solidFill>
                    <a:schemeClr val="tx1"/>
                  </a:solidFill>
                  <a:latin typeface="Corbel" panose="020B0503020204020204" pitchFamily="34" charset="0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orbel" panose="020B0503020204020204" pitchFamily="34" charset="0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orbel" panose="020B0503020204020204" pitchFamily="34" charset="0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orbel" panose="020B0503020204020204" pitchFamily="34" charset="0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orbel" panose="020B0503020204020204" pitchFamily="34" charset="0"/>
                </a:defRPr>
              </a:lvl5pPr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orbel" panose="020B0503020204020204" pitchFamily="34" charset="0"/>
                </a:defRPr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orbel" panose="020B0503020204020204" pitchFamily="34" charset="0"/>
                </a:defRPr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orbel" panose="020B0503020204020204" pitchFamily="34" charset="0"/>
                </a:defRPr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orbel" panose="020B0503020204020204" pitchFamily="34" charset="0"/>
                </a:defRPr>
              </a:lvl9pPr>
            </a:lstStyle>
            <a:p>
              <a:pPr>
                <a:defRPr/>
              </a:pPr>
              <a:r>
                <a:rPr lang="en-GB" altLang="en-US" sz="1800" b="1">
                  <a:solidFill>
                    <a:schemeClr val="accent1"/>
                  </a:solidFill>
                  <a:ea typeface="+mn-ea"/>
                </a:rPr>
                <a:t>jisc.ac.uk</a:t>
              </a:r>
            </a:p>
          </p:txBody>
        </p:sp>
        <p:sp>
          <p:nvSpPr>
            <p:cNvPr id="9" name="Rectangle 8">
              <a:hlinkClick r:id="rId3"/>
            </p:cNvPr>
            <p:cNvSpPr/>
            <p:nvPr/>
          </p:nvSpPr>
          <p:spPr>
            <a:xfrm>
              <a:off x="3448050" y="5069250"/>
              <a:ext cx="5467350" cy="396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 sz="1013" dirty="0"/>
            </a:p>
          </p:txBody>
        </p:sp>
      </p:grpSp>
      <p:cxnSp>
        <p:nvCxnSpPr>
          <p:cNvPr id="10" name="Straight Connector 15"/>
          <p:cNvCxnSpPr>
            <a:cxnSpLocks noChangeShapeType="1"/>
          </p:cNvCxnSpPr>
          <p:nvPr/>
        </p:nvCxnSpPr>
        <p:spPr bwMode="auto">
          <a:xfrm>
            <a:off x="215900" y="2249488"/>
            <a:ext cx="4608513" cy="0"/>
          </a:xfrm>
          <a:prstGeom prst="line">
            <a:avLst/>
          </a:prstGeom>
          <a:noFill/>
          <a:ln w="6350">
            <a:solidFill>
              <a:srgbClr val="2C384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1" name="TextBox 16"/>
          <p:cNvSpPr txBox="1">
            <a:spLocks noChangeArrowheads="1"/>
          </p:cNvSpPr>
          <p:nvPr/>
        </p:nvSpPr>
        <p:spPr bwMode="auto">
          <a:xfrm>
            <a:off x="215900" y="2405063"/>
            <a:ext cx="4103688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sz="1300">
                <a:solidFill>
                  <a:schemeClr val="tx1"/>
                </a:solidFill>
                <a:latin typeface="Corbel" panose="020B0503020204020204" pitchFamily="34" charset="0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orbel" panose="020B0503020204020204" pitchFamily="34" charset="0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orbel" panose="020B0503020204020204" pitchFamily="34" charset="0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orbel" panose="020B0503020204020204" pitchFamily="34" charset="0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orbel" panose="020B0503020204020204" pitchFamily="34" charset="0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orbel" panose="020B0503020204020204" pitchFamily="34" charset="0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orbel" panose="020B0503020204020204" pitchFamily="34" charset="0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orbel" panose="020B0503020204020204" pitchFamily="34" charset="0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orbel" panose="020B0503020204020204" pitchFamily="34" charset="0"/>
              </a:defRPr>
            </a:lvl9pPr>
          </a:lstStyle>
          <a:p>
            <a:pPr>
              <a:defRPr/>
            </a:pPr>
            <a:r>
              <a:rPr lang="en-GB" altLang="en-US" sz="1800">
                <a:ea typeface="+mn-ea"/>
              </a:rPr>
              <a:t>One Castlepark Tower Hill Bristol BS2 0JA</a:t>
            </a:r>
          </a:p>
        </p:txBody>
      </p:sp>
      <p:sp>
        <p:nvSpPr>
          <p:cNvPr id="12" name="TextBox 17"/>
          <p:cNvSpPr txBox="1">
            <a:spLocks noChangeArrowheads="1"/>
          </p:cNvSpPr>
          <p:nvPr/>
        </p:nvSpPr>
        <p:spPr bwMode="auto">
          <a:xfrm>
            <a:off x="215900" y="3384550"/>
            <a:ext cx="3046413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sz="1300">
                <a:solidFill>
                  <a:schemeClr val="tx1"/>
                </a:solidFill>
                <a:latin typeface="Corbel" panose="020B0503020204020204" pitchFamily="34" charset="0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orbel" panose="020B0503020204020204" pitchFamily="34" charset="0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orbel" panose="020B0503020204020204" pitchFamily="34" charset="0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orbel" panose="020B0503020204020204" pitchFamily="34" charset="0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orbel" panose="020B0503020204020204" pitchFamily="34" charset="0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orbel" panose="020B0503020204020204" pitchFamily="34" charset="0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orbel" panose="020B0503020204020204" pitchFamily="34" charset="0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orbel" panose="020B0503020204020204" pitchFamily="34" charset="0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orbel" panose="020B0503020204020204" pitchFamily="34" charset="0"/>
              </a:defRPr>
            </a:lvl9pPr>
          </a:lstStyle>
          <a:p>
            <a:pPr>
              <a:defRPr/>
            </a:pPr>
            <a:r>
              <a:rPr lang="en-GB" altLang="en-US" sz="1800" b="1">
                <a:solidFill>
                  <a:schemeClr val="accent1"/>
                </a:solidFill>
                <a:ea typeface="+mn-ea"/>
              </a:rPr>
              <a:t>customerservices@jisc.ac.uk</a:t>
            </a:r>
          </a:p>
        </p:txBody>
      </p:sp>
      <p:sp>
        <p:nvSpPr>
          <p:cNvPr id="13" name="Rectangle 18"/>
          <p:cNvSpPr>
            <a:spLocks noChangeArrowheads="1"/>
          </p:cNvSpPr>
          <p:nvPr/>
        </p:nvSpPr>
        <p:spPr bwMode="auto">
          <a:xfrm>
            <a:off x="215900" y="2744788"/>
            <a:ext cx="1528763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1300">
                <a:solidFill>
                  <a:schemeClr val="tx1"/>
                </a:solidFill>
                <a:latin typeface="Corbel" panose="020B0503020204020204" pitchFamily="34" charset="0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orbel" panose="020B0503020204020204" pitchFamily="34" charset="0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orbel" panose="020B0503020204020204" pitchFamily="34" charset="0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orbel" panose="020B0503020204020204" pitchFamily="34" charset="0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orbel" panose="020B0503020204020204" pitchFamily="34" charset="0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orbel" panose="020B0503020204020204" pitchFamily="34" charset="0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orbel" panose="020B0503020204020204" pitchFamily="34" charset="0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orbel" panose="020B0503020204020204" pitchFamily="34" charset="0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orbel" panose="020B0503020204020204" pitchFamily="34" charset="0"/>
              </a:defRPr>
            </a:lvl9pPr>
          </a:lstStyle>
          <a:p>
            <a:pPr>
              <a:defRPr/>
            </a:pPr>
            <a:r>
              <a:rPr lang="en-GB" altLang="en-US" sz="1800">
                <a:solidFill>
                  <a:srgbClr val="2C3841"/>
                </a:solidFill>
                <a:ea typeface="+mn-ea"/>
              </a:rPr>
              <a:t>T 020 3697 5800</a:t>
            </a:r>
          </a:p>
        </p:txBody>
      </p:sp>
      <p:pic>
        <p:nvPicPr>
          <p:cNvPr id="14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900" y="4467225"/>
            <a:ext cx="719138" cy="250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Text Placeholder 3"/>
          <p:cNvSpPr txBox="1">
            <a:spLocks/>
          </p:cNvSpPr>
          <p:nvPr/>
        </p:nvSpPr>
        <p:spPr>
          <a:xfrm>
            <a:off x="979488" y="4557713"/>
            <a:ext cx="3251200" cy="8255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 defTabSz="4572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rgbClr val="DE481C"/>
              </a:buClr>
              <a:buSzPct val="120000"/>
              <a:buFont typeface="Lucida Grande"/>
              <a:buNone/>
              <a:defRPr sz="800" kern="1200">
                <a:solidFill>
                  <a:srgbClr val="2C384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lnSpc>
                <a:spcPct val="90000"/>
              </a:lnSpc>
              <a:spcBef>
                <a:spcPts val="800"/>
              </a:spcBef>
              <a:buClr>
                <a:srgbClr val="DE481C"/>
              </a:buClr>
              <a:buSzPct val="120000"/>
              <a:buFont typeface="Lucida Grande"/>
              <a:buNone/>
              <a:defRPr sz="1200" kern="1200">
                <a:solidFill>
                  <a:srgbClr val="2C384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lnSpc>
                <a:spcPct val="90000"/>
              </a:lnSpc>
              <a:spcBef>
                <a:spcPts val="400"/>
              </a:spcBef>
              <a:buClr>
                <a:srgbClr val="DE481C"/>
              </a:buClr>
              <a:buSzPct val="120000"/>
              <a:buFont typeface="Lucida Grande"/>
              <a:buNone/>
              <a:defRPr sz="1000" kern="1200">
                <a:solidFill>
                  <a:srgbClr val="2C384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lnSpc>
                <a:spcPct val="90000"/>
              </a:lnSpc>
              <a:spcBef>
                <a:spcPts val="400"/>
              </a:spcBef>
              <a:buClr>
                <a:srgbClr val="DE481C"/>
              </a:buClr>
              <a:buSzPct val="120000"/>
              <a:buFont typeface="Lucida Grande"/>
              <a:buNone/>
              <a:defRPr sz="900" kern="1200">
                <a:solidFill>
                  <a:srgbClr val="2C384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lnSpc>
                <a:spcPct val="90000"/>
              </a:lnSpc>
              <a:spcBef>
                <a:spcPts val="400"/>
              </a:spcBef>
              <a:buClr>
                <a:srgbClr val="DE481C"/>
              </a:buClr>
              <a:buSzPct val="120000"/>
              <a:buFont typeface="Lucida Grande"/>
              <a:buNone/>
              <a:defRPr sz="900" kern="1200">
                <a:solidFill>
                  <a:srgbClr val="2C384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defRPr/>
            </a:pPr>
            <a:r>
              <a:rPr lang="en-GB" dirty="0" smtClean="0"/>
              <a:t>Except where otherwise noted, this work is licensed under CC-BY-NC-ND</a:t>
            </a:r>
          </a:p>
        </p:txBody>
      </p:sp>
      <p:cxnSp>
        <p:nvCxnSpPr>
          <p:cNvPr id="19" name="Straight Connector 21"/>
          <p:cNvCxnSpPr>
            <a:cxnSpLocks noChangeShapeType="1"/>
          </p:cNvCxnSpPr>
          <p:nvPr/>
        </p:nvCxnSpPr>
        <p:spPr bwMode="auto">
          <a:xfrm>
            <a:off x="215900" y="4872038"/>
            <a:ext cx="8712200" cy="0"/>
          </a:xfrm>
          <a:prstGeom prst="line">
            <a:avLst/>
          </a:prstGeom>
          <a:noFill/>
          <a:ln w="6350">
            <a:solidFill>
              <a:srgbClr val="2C384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 smtClean="0"/>
              <a:t>Click to edit Master title style</a:t>
            </a:r>
            <a:endParaRPr lang="en-GB" noProof="0" dirty="0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215901" y="879475"/>
            <a:ext cx="4103687" cy="249299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>
              <a:buNone/>
              <a:defRPr sz="1800" b="0" baseline="0"/>
            </a:lvl1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6"/>
          </p:nvPr>
        </p:nvSpPr>
        <p:spPr>
          <a:xfrm>
            <a:off x="215901" y="1190992"/>
            <a:ext cx="4103687" cy="249299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>
              <a:buNone/>
              <a:defRPr sz="1800" b="0" baseline="0"/>
            </a:lvl1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7"/>
          </p:nvPr>
        </p:nvSpPr>
        <p:spPr>
          <a:xfrm>
            <a:off x="215901" y="1805567"/>
            <a:ext cx="4103687" cy="249299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>
              <a:buNone/>
              <a:defRPr sz="1800" b="1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20" name="Date Placeholder 2"/>
          <p:cNvSpPr>
            <a:spLocks noGrp="1"/>
          </p:cNvSpPr>
          <p:nvPr>
            <p:ph type="dt" sz="half" idx="18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altLang="x-none" smtClean="0"/>
              <a:t>28/06/2017</a:t>
            </a:r>
            <a:endParaRPr lang="en-GB" altLang="x-none"/>
          </a:p>
        </p:txBody>
      </p:sp>
      <p:sp>
        <p:nvSpPr>
          <p:cNvPr id="21" name="Footer Placeholder 3"/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smtClean="0"/>
              <a:t>Historical Texts update: recent and forthcoming changes</a:t>
            </a:r>
            <a:endParaRPr lang="en-GB" dirty="0"/>
          </a:p>
        </p:txBody>
      </p:sp>
      <p:sp>
        <p:nvSpPr>
          <p:cNvPr id="22" name="Slide Number Placeholder 4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/>
            </a:lvl1pPr>
          </a:lstStyle>
          <a:p>
            <a:fld id="{9308D6A0-565D-324F-BFB7-B5E437CE741F}" type="slidenum">
              <a:rPr lang="en-GB" altLang="x-none"/>
              <a:pPr/>
              <a:t>‹#›</a:t>
            </a:fld>
            <a:endParaRPr lang="en-GB" altLang="x-none"/>
          </a:p>
        </p:txBody>
      </p:sp>
    </p:spTree>
    <p:extLst>
      <p:ext uri="{BB962C8B-B14F-4D97-AF65-F5344CB8AC3E}">
        <p14:creationId xmlns:p14="http://schemas.microsoft.com/office/powerpoint/2010/main" val="17326586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1" descr="deletem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81025"/>
            <a:ext cx="7408863" cy="456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" name="Group 12"/>
          <p:cNvGrpSpPr>
            <a:grpSpLocks/>
          </p:cNvGrpSpPr>
          <p:nvPr/>
        </p:nvGrpSpPr>
        <p:grpSpPr bwMode="auto">
          <a:xfrm>
            <a:off x="2520950" y="3916363"/>
            <a:ext cx="3879850" cy="296862"/>
            <a:chOff x="3448050" y="5069250"/>
            <a:chExt cx="5467350" cy="396000"/>
          </a:xfrm>
        </p:grpSpPr>
        <p:sp>
          <p:nvSpPr>
            <p:cNvPr id="9" name="TextBox 13"/>
            <p:cNvSpPr txBox="1">
              <a:spLocks noChangeArrowheads="1"/>
            </p:cNvSpPr>
            <p:nvPr/>
          </p:nvSpPr>
          <p:spPr bwMode="auto">
            <a:xfrm>
              <a:off x="3448050" y="5069250"/>
              <a:ext cx="5467350" cy="396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defRPr sz="1300">
                  <a:solidFill>
                    <a:schemeClr val="tx1"/>
                  </a:solidFill>
                  <a:latin typeface="Corbel" panose="020B0503020204020204" pitchFamily="34" charset="0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orbel" panose="020B0503020204020204" pitchFamily="34" charset="0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orbel" panose="020B0503020204020204" pitchFamily="34" charset="0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orbel" panose="020B0503020204020204" pitchFamily="34" charset="0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orbel" panose="020B0503020204020204" pitchFamily="34" charset="0"/>
                </a:defRPr>
              </a:lvl5pPr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orbel" panose="020B0503020204020204" pitchFamily="34" charset="0"/>
                </a:defRPr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orbel" panose="020B0503020204020204" pitchFamily="34" charset="0"/>
                </a:defRPr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orbel" panose="020B0503020204020204" pitchFamily="34" charset="0"/>
                </a:defRPr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orbel" panose="020B0503020204020204" pitchFamily="34" charset="0"/>
                </a:defRPr>
              </a:lvl9pPr>
            </a:lstStyle>
            <a:p>
              <a:pPr>
                <a:defRPr/>
              </a:pPr>
              <a:r>
                <a:rPr lang="en-GB" altLang="en-US" sz="1800" b="1">
                  <a:solidFill>
                    <a:schemeClr val="accent1"/>
                  </a:solidFill>
                  <a:ea typeface="+mn-ea"/>
                </a:rPr>
                <a:t>jisc.ac.uk</a:t>
              </a:r>
            </a:p>
          </p:txBody>
        </p:sp>
        <p:sp>
          <p:nvSpPr>
            <p:cNvPr id="10" name="Rectangle 9">
              <a:hlinkClick r:id="rId3"/>
            </p:cNvPr>
            <p:cNvSpPr/>
            <p:nvPr/>
          </p:nvSpPr>
          <p:spPr>
            <a:xfrm>
              <a:off x="3448050" y="5069250"/>
              <a:ext cx="5467350" cy="396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 sz="1013" dirty="0"/>
            </a:p>
          </p:txBody>
        </p:sp>
      </p:grpSp>
      <p:cxnSp>
        <p:nvCxnSpPr>
          <p:cNvPr id="11" name="Straight Connector 15"/>
          <p:cNvCxnSpPr>
            <a:cxnSpLocks noChangeShapeType="1"/>
          </p:cNvCxnSpPr>
          <p:nvPr/>
        </p:nvCxnSpPr>
        <p:spPr bwMode="auto">
          <a:xfrm>
            <a:off x="215900" y="4872038"/>
            <a:ext cx="8712200" cy="0"/>
          </a:xfrm>
          <a:prstGeom prst="line">
            <a:avLst/>
          </a:prstGeom>
          <a:noFill/>
          <a:ln w="6350">
            <a:solidFill>
              <a:srgbClr val="2C384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 smtClean="0"/>
              <a:t>Click to edit Master title style</a:t>
            </a:r>
            <a:endParaRPr lang="en-GB" noProof="0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4"/>
          </p:nvPr>
        </p:nvSpPr>
        <p:spPr>
          <a:xfrm>
            <a:off x="2521743" y="2164618"/>
            <a:ext cx="3879057" cy="249299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>
              <a:buNone/>
              <a:defRPr sz="1800" b="1" baseline="0"/>
            </a:lvl1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2521743" y="2700734"/>
            <a:ext cx="3879057" cy="249299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>
              <a:buNone/>
              <a:defRPr sz="1800" b="0" baseline="0"/>
            </a:lvl1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6"/>
          </p:nvPr>
        </p:nvSpPr>
        <p:spPr>
          <a:xfrm>
            <a:off x="2521743" y="3039671"/>
            <a:ext cx="3879057" cy="249299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>
              <a:buNone/>
              <a:defRPr sz="1800" b="0" baseline="0"/>
            </a:lvl1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7"/>
          </p:nvPr>
        </p:nvSpPr>
        <p:spPr>
          <a:xfrm>
            <a:off x="2521743" y="3378608"/>
            <a:ext cx="3879057" cy="249299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>
              <a:buNone/>
              <a:defRPr sz="1800" b="1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12" name="Date Placeholder 2"/>
          <p:cNvSpPr>
            <a:spLocks noGrp="1"/>
          </p:cNvSpPr>
          <p:nvPr>
            <p:ph type="dt" sz="half" idx="18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altLang="x-none" smtClean="0"/>
              <a:t>28/06/2017</a:t>
            </a:r>
            <a:endParaRPr lang="en-GB" altLang="x-none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smtClean="0"/>
              <a:t>Historical Texts update: recent and forthcoming changes</a:t>
            </a:r>
            <a:endParaRPr lang="en-GB" dirty="0"/>
          </a:p>
        </p:txBody>
      </p:sp>
      <p:sp>
        <p:nvSpPr>
          <p:cNvPr id="18" name="Slide Number Placeholder 4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/>
            </a:lvl1pPr>
          </a:lstStyle>
          <a:p>
            <a:fld id="{A206189E-BBC7-AE48-8070-226440AEDE1D}" type="slidenum">
              <a:rPr lang="en-GB" altLang="x-none"/>
              <a:pPr/>
              <a:t>‹#›</a:t>
            </a:fld>
            <a:endParaRPr lang="en-GB" altLang="x-none"/>
          </a:p>
        </p:txBody>
      </p:sp>
    </p:spTree>
    <p:extLst>
      <p:ext uri="{BB962C8B-B14F-4D97-AF65-F5344CB8AC3E}">
        <p14:creationId xmlns:p14="http://schemas.microsoft.com/office/powerpoint/2010/main" val="9151730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Card + CC-BY-NC-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1" descr="deletem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81025"/>
            <a:ext cx="7408863" cy="456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" name="Group 12"/>
          <p:cNvGrpSpPr>
            <a:grpSpLocks/>
          </p:cNvGrpSpPr>
          <p:nvPr/>
        </p:nvGrpSpPr>
        <p:grpSpPr bwMode="auto">
          <a:xfrm>
            <a:off x="2520950" y="3916363"/>
            <a:ext cx="3879850" cy="296862"/>
            <a:chOff x="3448050" y="5069250"/>
            <a:chExt cx="5467350" cy="396000"/>
          </a:xfrm>
        </p:grpSpPr>
        <p:sp>
          <p:nvSpPr>
            <p:cNvPr id="9" name="TextBox 13"/>
            <p:cNvSpPr txBox="1">
              <a:spLocks noChangeArrowheads="1"/>
            </p:cNvSpPr>
            <p:nvPr/>
          </p:nvSpPr>
          <p:spPr bwMode="auto">
            <a:xfrm>
              <a:off x="3448050" y="5069250"/>
              <a:ext cx="5467350" cy="396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defRPr sz="1300">
                  <a:solidFill>
                    <a:schemeClr val="tx1"/>
                  </a:solidFill>
                  <a:latin typeface="Corbel" panose="020B0503020204020204" pitchFamily="34" charset="0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orbel" panose="020B0503020204020204" pitchFamily="34" charset="0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orbel" panose="020B0503020204020204" pitchFamily="34" charset="0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orbel" panose="020B0503020204020204" pitchFamily="34" charset="0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orbel" panose="020B0503020204020204" pitchFamily="34" charset="0"/>
                </a:defRPr>
              </a:lvl5pPr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orbel" panose="020B0503020204020204" pitchFamily="34" charset="0"/>
                </a:defRPr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orbel" panose="020B0503020204020204" pitchFamily="34" charset="0"/>
                </a:defRPr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orbel" panose="020B0503020204020204" pitchFamily="34" charset="0"/>
                </a:defRPr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orbel" panose="020B0503020204020204" pitchFamily="34" charset="0"/>
                </a:defRPr>
              </a:lvl9pPr>
            </a:lstStyle>
            <a:p>
              <a:pPr>
                <a:defRPr/>
              </a:pPr>
              <a:r>
                <a:rPr lang="en-GB" altLang="en-US" sz="1800" b="1">
                  <a:solidFill>
                    <a:schemeClr val="accent1"/>
                  </a:solidFill>
                  <a:ea typeface="+mn-ea"/>
                </a:rPr>
                <a:t>jisc.ac.uk</a:t>
              </a:r>
            </a:p>
          </p:txBody>
        </p:sp>
        <p:sp>
          <p:nvSpPr>
            <p:cNvPr id="10" name="Rectangle 9">
              <a:hlinkClick r:id="rId3"/>
            </p:cNvPr>
            <p:cNvSpPr/>
            <p:nvPr/>
          </p:nvSpPr>
          <p:spPr>
            <a:xfrm>
              <a:off x="3448050" y="5069250"/>
              <a:ext cx="5467350" cy="396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 sz="1013" dirty="0"/>
            </a:p>
          </p:txBody>
        </p:sp>
      </p:grpSp>
      <p:cxnSp>
        <p:nvCxnSpPr>
          <p:cNvPr id="11" name="Straight Connector 15"/>
          <p:cNvCxnSpPr>
            <a:cxnSpLocks noChangeShapeType="1"/>
          </p:cNvCxnSpPr>
          <p:nvPr/>
        </p:nvCxnSpPr>
        <p:spPr bwMode="auto">
          <a:xfrm>
            <a:off x="215900" y="4872038"/>
            <a:ext cx="8712200" cy="0"/>
          </a:xfrm>
          <a:prstGeom prst="line">
            <a:avLst/>
          </a:prstGeom>
          <a:noFill/>
          <a:ln w="6350">
            <a:solidFill>
              <a:srgbClr val="2C384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12" name="Picture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900" y="4313238"/>
            <a:ext cx="741363" cy="258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 Placeholder 3"/>
          <p:cNvSpPr txBox="1">
            <a:spLocks/>
          </p:cNvSpPr>
          <p:nvPr/>
        </p:nvSpPr>
        <p:spPr>
          <a:xfrm>
            <a:off x="7200900" y="4621213"/>
            <a:ext cx="1727200" cy="2032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 defTabSz="4572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rgbClr val="DE481C"/>
              </a:buClr>
              <a:buSzPct val="120000"/>
              <a:buFont typeface="Lucida Grande"/>
              <a:buNone/>
              <a:defRPr sz="800" kern="1200">
                <a:solidFill>
                  <a:srgbClr val="2C384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lnSpc>
                <a:spcPct val="90000"/>
              </a:lnSpc>
              <a:spcBef>
                <a:spcPts val="800"/>
              </a:spcBef>
              <a:buClr>
                <a:srgbClr val="DE481C"/>
              </a:buClr>
              <a:buSzPct val="120000"/>
              <a:buFont typeface="Lucida Grande"/>
              <a:buNone/>
              <a:defRPr sz="1200" kern="1200">
                <a:solidFill>
                  <a:srgbClr val="2C384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lnSpc>
                <a:spcPct val="90000"/>
              </a:lnSpc>
              <a:spcBef>
                <a:spcPts val="400"/>
              </a:spcBef>
              <a:buClr>
                <a:srgbClr val="DE481C"/>
              </a:buClr>
              <a:buSzPct val="120000"/>
              <a:buFont typeface="Lucida Grande"/>
              <a:buNone/>
              <a:defRPr sz="1000" kern="1200">
                <a:solidFill>
                  <a:srgbClr val="2C384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lnSpc>
                <a:spcPct val="90000"/>
              </a:lnSpc>
              <a:spcBef>
                <a:spcPts val="400"/>
              </a:spcBef>
              <a:buClr>
                <a:srgbClr val="DE481C"/>
              </a:buClr>
              <a:buSzPct val="120000"/>
              <a:buFont typeface="Lucida Grande"/>
              <a:buNone/>
              <a:defRPr sz="900" kern="1200">
                <a:solidFill>
                  <a:srgbClr val="2C384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lnSpc>
                <a:spcPct val="90000"/>
              </a:lnSpc>
              <a:spcBef>
                <a:spcPts val="400"/>
              </a:spcBef>
              <a:buClr>
                <a:srgbClr val="DE481C"/>
              </a:buClr>
              <a:buSzPct val="120000"/>
              <a:buFont typeface="Lucida Grande"/>
              <a:buNone/>
              <a:defRPr sz="900" kern="1200">
                <a:solidFill>
                  <a:srgbClr val="2C384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defRPr/>
            </a:pPr>
            <a:r>
              <a:rPr lang="en-GB" dirty="0" smtClean="0"/>
              <a:t>Except where otherwise noted, this work is licensed under CC-BY-NC-ND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 smtClean="0"/>
              <a:t>Click to edit Master title style</a:t>
            </a:r>
            <a:endParaRPr lang="en-GB" noProof="0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4"/>
          </p:nvPr>
        </p:nvSpPr>
        <p:spPr>
          <a:xfrm>
            <a:off x="2521743" y="2164618"/>
            <a:ext cx="3879057" cy="249299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>
              <a:buNone/>
              <a:defRPr sz="1800" b="1" baseline="0"/>
            </a:lvl1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2521743" y="2700734"/>
            <a:ext cx="3879057" cy="249299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>
              <a:buNone/>
              <a:defRPr sz="1800" b="0" baseline="0"/>
            </a:lvl1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6"/>
          </p:nvPr>
        </p:nvSpPr>
        <p:spPr>
          <a:xfrm>
            <a:off x="2521743" y="3039671"/>
            <a:ext cx="3879057" cy="249299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>
              <a:buNone/>
              <a:defRPr sz="1800" b="0" baseline="0"/>
            </a:lvl1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7"/>
          </p:nvPr>
        </p:nvSpPr>
        <p:spPr>
          <a:xfrm>
            <a:off x="2521743" y="3378608"/>
            <a:ext cx="3879057" cy="249299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>
              <a:buNone/>
              <a:defRPr sz="1800" b="1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18" name="Date Placeholder 2"/>
          <p:cNvSpPr>
            <a:spLocks noGrp="1"/>
          </p:cNvSpPr>
          <p:nvPr>
            <p:ph type="dt" sz="half" idx="18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altLang="x-none" smtClean="0"/>
              <a:t>28/06/2017</a:t>
            </a:r>
            <a:endParaRPr lang="en-GB" altLang="x-none"/>
          </a:p>
        </p:txBody>
      </p:sp>
      <p:sp>
        <p:nvSpPr>
          <p:cNvPr id="19" name="Footer Placeholder 3"/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smtClean="0"/>
              <a:t>Historical Texts update: recent and forthcoming changes</a:t>
            </a:r>
            <a:endParaRPr lang="en-GB" dirty="0"/>
          </a:p>
        </p:txBody>
      </p:sp>
      <p:sp>
        <p:nvSpPr>
          <p:cNvPr id="20" name="Slide Number Placeholder 4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/>
            </a:lvl1pPr>
          </a:lstStyle>
          <a:p>
            <a:fld id="{31C6C714-574A-2C49-AAC7-86BEDD6C66E1}" type="slidenum">
              <a:rPr lang="en-GB" altLang="x-none"/>
              <a:pPr/>
              <a:t>‹#›</a:t>
            </a:fld>
            <a:endParaRPr lang="en-GB" altLang="x-none"/>
          </a:p>
        </p:txBody>
      </p:sp>
    </p:spTree>
    <p:extLst>
      <p:ext uri="{BB962C8B-B14F-4D97-AF65-F5344CB8AC3E}">
        <p14:creationId xmlns:p14="http://schemas.microsoft.com/office/powerpoint/2010/main" val="10350673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-Col Heading + Core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215901" y="1384300"/>
            <a:ext cx="4103593" cy="3348038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215901" y="879475"/>
            <a:ext cx="4103687" cy="337500"/>
          </a:xfrm>
        </p:spPr>
        <p:txBody>
          <a:bodyPr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9" name="Content Placeholder 6"/>
          <p:cNvSpPr>
            <a:spLocks noGrp="1"/>
          </p:cNvSpPr>
          <p:nvPr>
            <p:ph sz="quarter" idx="15"/>
          </p:nvPr>
        </p:nvSpPr>
        <p:spPr>
          <a:xfrm>
            <a:off x="4824450" y="1384300"/>
            <a:ext cx="4103650" cy="3348038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6"/>
          </p:nvPr>
        </p:nvSpPr>
        <p:spPr>
          <a:xfrm>
            <a:off x="4824450" y="877356"/>
            <a:ext cx="4103650" cy="337500"/>
          </a:xfrm>
        </p:spPr>
        <p:txBody>
          <a:bodyPr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17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altLang="x-none" smtClean="0"/>
              <a:t>28/06/2017</a:t>
            </a:r>
            <a:endParaRPr lang="en-GB" altLang="x-none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smtClean="0"/>
              <a:t>Historical Texts update: recent and forthcoming changes</a:t>
            </a:r>
            <a:endParaRPr lang="en-GB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/>
            </a:lvl1pPr>
          </a:lstStyle>
          <a:p>
            <a:fld id="{243B1F06-FAD0-6240-8C17-C604CB735F89}" type="slidenum">
              <a:rPr lang="en-GB" altLang="x-none"/>
              <a:pPr/>
              <a:t>‹#›</a:t>
            </a:fld>
            <a:endParaRPr lang="en-GB" altLang="x-none"/>
          </a:p>
        </p:txBody>
      </p:sp>
    </p:spTree>
    <p:extLst>
      <p:ext uri="{BB962C8B-B14F-4D97-AF65-F5344CB8AC3E}">
        <p14:creationId xmlns:p14="http://schemas.microsoft.com/office/powerpoint/2010/main" val="6715519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ullscreen Image + Title +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>
            <a:cxnSpLocks noChangeShapeType="1"/>
          </p:cNvCxnSpPr>
          <p:nvPr/>
        </p:nvCxnSpPr>
        <p:spPr bwMode="auto">
          <a:xfrm>
            <a:off x="215900" y="4872038"/>
            <a:ext cx="8712200" cy="0"/>
          </a:xfrm>
          <a:prstGeom prst="line">
            <a:avLst/>
          </a:prstGeom>
          <a:noFill/>
          <a:ln w="6350">
            <a:solidFill>
              <a:srgbClr val="2C384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4" name="Picture 3" descr="2013_Jisc_Logo_RGB300(19.5mm)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900" y="0"/>
            <a:ext cx="719138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Straight Connector 4"/>
          <p:cNvCxnSpPr>
            <a:cxnSpLocks noChangeShapeType="1"/>
          </p:cNvCxnSpPr>
          <p:nvPr/>
        </p:nvCxnSpPr>
        <p:spPr bwMode="auto">
          <a:xfrm>
            <a:off x="215900" y="519113"/>
            <a:ext cx="8712200" cy="0"/>
          </a:xfrm>
          <a:prstGeom prst="line">
            <a:avLst/>
          </a:prstGeom>
          <a:noFill/>
          <a:ln w="6350">
            <a:solidFill>
              <a:srgbClr val="2C384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>
          <a:xfrm>
            <a:off x="215900" y="4872038"/>
            <a:ext cx="719138" cy="163512"/>
          </a:xfrm>
          <a:prstGeom prst="rect">
            <a:avLst/>
          </a:prstGeo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>
            <a:lvl1pPr>
              <a:defRPr sz="900" b="1">
                <a:solidFill>
                  <a:srgbClr val="9BA7A8"/>
                </a:solidFill>
              </a:defRPr>
            </a:lvl1pPr>
          </a:lstStyle>
          <a:p>
            <a:r>
              <a:rPr lang="en-GB" altLang="x-none" smtClean="0"/>
              <a:t>28/06/2017</a:t>
            </a:r>
            <a:endParaRPr lang="en-GB" altLang="x-none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35038" y="4872038"/>
            <a:ext cx="7273925" cy="163512"/>
          </a:xfrm>
          <a:prstGeom prst="rect">
            <a:avLst/>
          </a:prstGeom>
        </p:spPr>
        <p:txBody>
          <a:bodyPr vert="horz" wrap="square" lIns="0" tIns="7200" rIns="0" bIns="0" rtlCol="0" anchor="t" anchorCtr="0">
            <a:noAutofit/>
          </a:bodyPr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950">
                <a:solidFill>
                  <a:srgbClr val="9BA7A8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r>
              <a:rPr lang="en-GB" smtClean="0"/>
              <a:t>Historical Texts update: recent and forthcoming changes</a:t>
            </a:r>
            <a:endParaRPr lang="en-GB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08963" y="4872038"/>
            <a:ext cx="719137" cy="163512"/>
          </a:xfrm>
          <a:prstGeom prst="rect">
            <a:avLst/>
          </a:prstGeo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>
            <a:lvl1pPr algn="r">
              <a:defRPr sz="900" b="1">
                <a:solidFill>
                  <a:srgbClr val="9BA7A8"/>
                </a:solidFill>
              </a:defRPr>
            </a:lvl1pPr>
          </a:lstStyle>
          <a:p>
            <a:fld id="{B9FB5439-333E-1145-B2ED-0A5430D51FB0}" type="slidenum">
              <a:rPr lang="en-GB" altLang="x-none"/>
              <a:pPr/>
              <a:t>‹#›</a:t>
            </a:fld>
            <a:endParaRPr lang="en-GB" altLang="x-none"/>
          </a:p>
        </p:txBody>
      </p:sp>
    </p:spTree>
    <p:extLst>
      <p:ext uri="{BB962C8B-B14F-4D97-AF65-F5344CB8AC3E}">
        <p14:creationId xmlns:p14="http://schemas.microsoft.com/office/powerpoint/2010/main" val="9449872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re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215900" y="879475"/>
            <a:ext cx="8712199" cy="3852864"/>
          </a:xfrm>
        </p:spPr>
        <p:txBody>
          <a:bodyPr>
            <a:noAutofit/>
          </a:bodyPr>
          <a:lstStyle>
            <a:lvl1pPr>
              <a:defRPr baseline="0"/>
            </a:lvl1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altLang="x-none" smtClean="0"/>
              <a:t>28/06/2017</a:t>
            </a:r>
            <a:endParaRPr lang="en-GB" altLang="x-non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smtClean="0"/>
              <a:t>Historical Texts update: recent and forthcoming changes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fld id="{9FCA0259-7B1F-9D4D-8C27-3964385BF34F}" type="slidenum">
              <a:rPr lang="en-GB" altLang="x-none"/>
              <a:pPr/>
              <a:t>‹#›</a:t>
            </a:fld>
            <a:endParaRPr lang="en-GB" altLang="x-none"/>
          </a:p>
        </p:txBody>
      </p:sp>
    </p:spTree>
    <p:extLst>
      <p:ext uri="{BB962C8B-B14F-4D97-AF65-F5344CB8AC3E}">
        <p14:creationId xmlns:p14="http://schemas.microsoft.com/office/powerpoint/2010/main" val="12688054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0938" y="2124074"/>
            <a:ext cx="6085791" cy="447675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1150938" y="2540972"/>
            <a:ext cx="6085791" cy="307777"/>
          </a:xfrm>
          <a:prstGeom prst="rect">
            <a:avLst/>
          </a:prstGeom>
        </p:spPr>
        <p:txBody>
          <a:bodyPr wrap="square" lIns="0" tIns="0" rIns="0" bIns="0"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1800"/>
              </a:spcBef>
              <a:buNone/>
              <a:defRPr sz="2000"/>
            </a:lvl1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altLang="x-none" smtClean="0"/>
              <a:t>28/06/2017</a:t>
            </a:r>
            <a:endParaRPr lang="en-GB" altLang="x-non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smtClean="0"/>
              <a:t>Historical Texts update: recent and forthcoming changes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fld id="{1B1B9640-F13B-EF41-82AD-E2513167D4D9}" type="slidenum">
              <a:rPr lang="en-GB" altLang="x-none"/>
              <a:pPr/>
              <a:t>‹#›</a:t>
            </a:fld>
            <a:endParaRPr lang="en-GB" altLang="x-none"/>
          </a:p>
        </p:txBody>
      </p:sp>
    </p:spTree>
    <p:extLst>
      <p:ext uri="{BB962C8B-B14F-4D97-AF65-F5344CB8AC3E}">
        <p14:creationId xmlns:p14="http://schemas.microsoft.com/office/powerpoint/2010/main" val="1152991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act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0938" y="2183952"/>
            <a:ext cx="6842125" cy="777600"/>
          </a:xfrm>
          <a:noFill/>
        </p:spPr>
        <p:txBody>
          <a:bodyPr rtlCol="0" anchorCtr="1">
            <a:noAutofit/>
          </a:bodyPr>
          <a:lstStyle>
            <a:lvl1pPr algn="ctr">
              <a:defRPr lang="en-GB" sz="2800" b="1">
                <a:solidFill>
                  <a:srgbClr val="B71A8B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Click to edit Master title</a:t>
            </a:r>
            <a:endParaRPr lang="en-GB" dirty="0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altLang="x-none" smtClean="0"/>
              <a:t>28/06/2017</a:t>
            </a:r>
            <a:endParaRPr lang="en-GB" altLang="x-none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smtClean="0"/>
              <a:t>Historical Texts update: recent and forthcoming changes</a:t>
            </a:r>
            <a:endParaRPr lang="en-GB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DA26658-06DE-784F-9D66-16059AFFE36F}" type="slidenum">
              <a:rPr lang="en-GB" altLang="x-none"/>
              <a:pPr/>
              <a:t>‹#›</a:t>
            </a:fld>
            <a:endParaRPr lang="en-GB" altLang="x-none"/>
          </a:p>
        </p:txBody>
      </p:sp>
    </p:spTree>
    <p:extLst>
      <p:ext uri="{BB962C8B-B14F-4D97-AF65-F5344CB8AC3E}">
        <p14:creationId xmlns:p14="http://schemas.microsoft.com/office/powerpoint/2010/main" val="5097531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 Core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215900" y="879474"/>
            <a:ext cx="4103687" cy="3852865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sp>
        <p:nvSpPr>
          <p:cNvPr id="8" name="Content Placeholder 6"/>
          <p:cNvSpPr>
            <a:spLocks noGrp="1"/>
          </p:cNvSpPr>
          <p:nvPr>
            <p:ph sz="quarter" idx="14"/>
          </p:nvPr>
        </p:nvSpPr>
        <p:spPr>
          <a:xfrm>
            <a:off x="4824414" y="879475"/>
            <a:ext cx="4103686" cy="3852864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altLang="x-none" smtClean="0"/>
              <a:t>28/06/2017</a:t>
            </a:r>
            <a:endParaRPr lang="en-GB" altLang="x-none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smtClean="0"/>
              <a:t>Historical Texts update: recent and forthcoming changes</a:t>
            </a:r>
            <a:endParaRPr lang="en-GB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fld id="{7EB8D595-A85B-6146-A520-804EE276FA73}" type="slidenum">
              <a:rPr lang="en-GB" altLang="x-none"/>
              <a:pPr/>
              <a:t>‹#›</a:t>
            </a:fld>
            <a:endParaRPr lang="en-GB" altLang="x-none"/>
          </a:p>
        </p:txBody>
      </p:sp>
    </p:spTree>
    <p:extLst>
      <p:ext uri="{BB962C8B-B14F-4D97-AF65-F5344CB8AC3E}">
        <p14:creationId xmlns:p14="http://schemas.microsoft.com/office/powerpoint/2010/main" val="46727920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screen Image + Title +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>
            <a:cxnSpLocks noChangeShapeType="1"/>
          </p:cNvCxnSpPr>
          <p:nvPr/>
        </p:nvCxnSpPr>
        <p:spPr bwMode="auto">
          <a:xfrm>
            <a:off x="215900" y="4872038"/>
            <a:ext cx="8712200" cy="0"/>
          </a:xfrm>
          <a:prstGeom prst="line">
            <a:avLst/>
          </a:prstGeom>
          <a:noFill/>
          <a:ln w="6350">
            <a:solidFill>
              <a:srgbClr val="2C384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4" name="Picture 3" descr="2013_Jisc_Logo_RGB300(19.5mm)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900" y="0"/>
            <a:ext cx="719138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Straight Connector 4"/>
          <p:cNvCxnSpPr>
            <a:cxnSpLocks noChangeShapeType="1"/>
          </p:cNvCxnSpPr>
          <p:nvPr/>
        </p:nvCxnSpPr>
        <p:spPr bwMode="auto">
          <a:xfrm>
            <a:off x="215900" y="519113"/>
            <a:ext cx="8712200" cy="0"/>
          </a:xfrm>
          <a:prstGeom prst="line">
            <a:avLst/>
          </a:prstGeom>
          <a:noFill/>
          <a:ln w="6350">
            <a:solidFill>
              <a:srgbClr val="2C384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>
          <a:xfrm>
            <a:off x="215900" y="4872038"/>
            <a:ext cx="719138" cy="163512"/>
          </a:xfrm>
          <a:prstGeom prst="rect">
            <a:avLst/>
          </a:prstGeo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>
            <a:lvl1pPr>
              <a:defRPr sz="900" b="1">
                <a:solidFill>
                  <a:srgbClr val="9BA7A8"/>
                </a:solidFill>
              </a:defRPr>
            </a:lvl1pPr>
          </a:lstStyle>
          <a:p>
            <a:r>
              <a:rPr lang="en-GB" altLang="x-none" smtClean="0"/>
              <a:t>28/06/2017</a:t>
            </a:r>
            <a:endParaRPr lang="en-GB" altLang="x-none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35038" y="4872038"/>
            <a:ext cx="7273925" cy="163512"/>
          </a:xfrm>
          <a:prstGeom prst="rect">
            <a:avLst/>
          </a:prstGeom>
        </p:spPr>
        <p:txBody>
          <a:bodyPr vert="horz" wrap="square" lIns="0" tIns="7200" rIns="0" bIns="0" rtlCol="0" anchor="t" anchorCtr="0">
            <a:noAutofit/>
          </a:bodyPr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950">
                <a:solidFill>
                  <a:srgbClr val="9BA7A8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r>
              <a:rPr lang="en-GB" smtClean="0"/>
              <a:t>Historical Texts update: recent and forthcoming changes</a:t>
            </a:r>
            <a:endParaRPr lang="en-GB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08963" y="4872038"/>
            <a:ext cx="719137" cy="163512"/>
          </a:xfrm>
          <a:prstGeom prst="rect">
            <a:avLst/>
          </a:prstGeo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>
            <a:lvl1pPr algn="r">
              <a:defRPr sz="900" b="1">
                <a:solidFill>
                  <a:srgbClr val="9BA7A8"/>
                </a:solidFill>
              </a:defRPr>
            </a:lvl1pPr>
          </a:lstStyle>
          <a:p>
            <a:fld id="{B9FB5439-333E-1145-B2ED-0A5430D51FB0}" type="slidenum">
              <a:rPr lang="en-GB" altLang="x-none"/>
              <a:pPr/>
              <a:t>‹#›</a:t>
            </a:fld>
            <a:endParaRPr lang="en-GB" altLang="x-none"/>
          </a:p>
        </p:txBody>
      </p:sp>
    </p:spTree>
    <p:extLst>
      <p:ext uri="{BB962C8B-B14F-4D97-AF65-F5344CB8AC3E}">
        <p14:creationId xmlns:p14="http://schemas.microsoft.com/office/powerpoint/2010/main" val="175900738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screen Image +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2013_Jisc_Logo_RGB300(19.5mm)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900" y="0"/>
            <a:ext cx="719138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" name="Straight Connector 3"/>
          <p:cNvCxnSpPr>
            <a:cxnSpLocks noChangeShapeType="1"/>
          </p:cNvCxnSpPr>
          <p:nvPr/>
        </p:nvCxnSpPr>
        <p:spPr bwMode="auto">
          <a:xfrm>
            <a:off x="215900" y="4872038"/>
            <a:ext cx="8712200" cy="0"/>
          </a:xfrm>
          <a:prstGeom prst="line">
            <a:avLst/>
          </a:prstGeom>
          <a:noFill/>
          <a:ln w="6350">
            <a:solidFill>
              <a:srgbClr val="2C384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15900" y="4872038"/>
            <a:ext cx="719138" cy="163512"/>
          </a:xfrm>
          <a:prstGeom prst="rect">
            <a:avLst/>
          </a:prstGeo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>
            <a:lvl1pPr>
              <a:defRPr sz="900" b="1">
                <a:solidFill>
                  <a:srgbClr val="9BA7A8"/>
                </a:solidFill>
              </a:defRPr>
            </a:lvl1pPr>
          </a:lstStyle>
          <a:p>
            <a:r>
              <a:rPr lang="en-GB" altLang="x-none" smtClean="0"/>
              <a:t>28/06/2017</a:t>
            </a:r>
            <a:endParaRPr lang="en-GB" altLang="x-non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35038" y="4872038"/>
            <a:ext cx="7273925" cy="163512"/>
          </a:xfrm>
          <a:prstGeom prst="rect">
            <a:avLst/>
          </a:prstGeom>
        </p:spPr>
        <p:txBody>
          <a:bodyPr vert="horz" wrap="square" lIns="0" tIns="7200" rIns="0" bIns="0" rtlCol="0" anchor="t" anchorCtr="0">
            <a:noAutofit/>
          </a:bodyPr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950">
                <a:solidFill>
                  <a:srgbClr val="9BA7A8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r>
              <a:rPr lang="en-GB" smtClean="0"/>
              <a:t>Historical Texts update: recent and forthcoming changes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08963" y="4872038"/>
            <a:ext cx="719137" cy="163512"/>
          </a:xfrm>
          <a:prstGeom prst="rect">
            <a:avLst/>
          </a:prstGeo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>
            <a:lvl1pPr algn="r">
              <a:defRPr sz="900" b="1">
                <a:solidFill>
                  <a:srgbClr val="9BA7A8"/>
                </a:solidFill>
              </a:defRPr>
            </a:lvl1pPr>
          </a:lstStyle>
          <a:p>
            <a:fld id="{AD022DF5-2EEB-264F-A9F8-89D44A8422FE}" type="slidenum">
              <a:rPr lang="en-GB" altLang="x-none"/>
              <a:pPr/>
              <a:t>‹#›</a:t>
            </a:fld>
            <a:endParaRPr lang="en-GB" altLang="x-none"/>
          </a:p>
        </p:txBody>
      </p:sp>
    </p:spTree>
    <p:extLst>
      <p:ext uri="{BB962C8B-B14F-4D97-AF65-F5344CB8AC3E}">
        <p14:creationId xmlns:p14="http://schemas.microsoft.com/office/powerpoint/2010/main" val="137718467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screen Image +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13_Jisc_Logo_RGB300(19.5mm)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900" y="0"/>
            <a:ext cx="719138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6403493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screen image +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2013_Jisc_Logo_RGB300(19.5mm)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900" y="0"/>
            <a:ext cx="719138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3047755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ur Referenc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GB" dirty="0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altLang="x-none" smtClean="0"/>
              <a:t>28/06/2017</a:t>
            </a:r>
            <a:endParaRPr lang="en-GB" altLang="x-none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smtClean="0"/>
              <a:t>Historical Texts update: recent and forthcoming changes</a:t>
            </a:r>
            <a:endParaRPr lang="en-GB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E85BC75-6DD4-0D48-979F-68C47D8DE6B7}" type="slidenum">
              <a:rPr lang="en-GB" altLang="x-none"/>
              <a:pPr/>
              <a:t>‹#›</a:t>
            </a:fld>
            <a:endParaRPr lang="en-GB" altLang="x-none"/>
          </a:p>
        </p:txBody>
      </p:sp>
    </p:spTree>
    <p:extLst>
      <p:ext uri="{BB962C8B-B14F-4D97-AF65-F5344CB8AC3E}">
        <p14:creationId xmlns:p14="http://schemas.microsoft.com/office/powerpoint/2010/main" val="11093443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Panel Core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215900" y="879475"/>
            <a:ext cx="4103595" cy="3852864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sp>
        <p:nvSpPr>
          <p:cNvPr id="8" name="Content Placeholder 6"/>
          <p:cNvSpPr>
            <a:spLocks noGrp="1"/>
          </p:cNvSpPr>
          <p:nvPr>
            <p:ph sz="quarter" idx="14"/>
          </p:nvPr>
        </p:nvSpPr>
        <p:spPr>
          <a:xfrm>
            <a:off x="4824412" y="879475"/>
            <a:ext cx="4103687" cy="1692275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sp>
        <p:nvSpPr>
          <p:cNvPr id="9" name="Content Placeholder 6"/>
          <p:cNvSpPr>
            <a:spLocks noGrp="1"/>
          </p:cNvSpPr>
          <p:nvPr>
            <p:ph sz="quarter" idx="15"/>
          </p:nvPr>
        </p:nvSpPr>
        <p:spPr>
          <a:xfrm>
            <a:off x="4824451" y="3040339"/>
            <a:ext cx="4103649" cy="1692000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altLang="x-none" smtClean="0"/>
              <a:t>28/06/2017</a:t>
            </a:r>
            <a:endParaRPr lang="en-GB" altLang="x-none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smtClean="0"/>
              <a:t>Historical Texts update: recent and forthcoming changes</a:t>
            </a:r>
            <a:endParaRPr lang="en-GB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/>
            </a:lvl1pPr>
          </a:lstStyle>
          <a:p>
            <a:fld id="{332F9DB7-8276-E546-B02C-D9B20433889E}" type="slidenum">
              <a:rPr lang="en-GB" altLang="x-none"/>
              <a:pPr/>
              <a:t>‹#›</a:t>
            </a:fld>
            <a:endParaRPr lang="en-GB" altLang="x-none"/>
          </a:p>
        </p:txBody>
      </p:sp>
    </p:spTree>
    <p:extLst>
      <p:ext uri="{BB962C8B-B14F-4D97-AF65-F5344CB8AC3E}">
        <p14:creationId xmlns:p14="http://schemas.microsoft.com/office/powerpoint/2010/main" val="213951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+ Core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215902" y="1384300"/>
            <a:ext cx="8712198" cy="3348037"/>
          </a:xfrm>
        </p:spPr>
        <p:txBody>
          <a:bodyPr>
            <a:no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215900" y="879475"/>
            <a:ext cx="8677276" cy="387798"/>
          </a:xfrm>
        </p:spPr>
        <p:txBody>
          <a:bodyPr>
            <a:spAutoFit/>
          </a:bodyPr>
          <a:lstStyle>
            <a:lvl1pPr marL="0" indent="0">
              <a:buNone/>
              <a:defRPr b="1"/>
            </a:lvl1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altLang="x-none" smtClean="0"/>
              <a:t>28/06/2017</a:t>
            </a:r>
            <a:endParaRPr lang="en-GB" altLang="x-none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smtClean="0"/>
              <a:t>Historical Texts update: recent and forthcoming changes</a:t>
            </a:r>
            <a:endParaRPr lang="en-GB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fld id="{788C86C8-0AA8-A849-B46D-CFD74E58F871}" type="slidenum">
              <a:rPr lang="en-GB" altLang="x-none"/>
              <a:pPr/>
              <a:t>‹#›</a:t>
            </a:fld>
            <a:endParaRPr lang="en-GB" altLang="x-none"/>
          </a:p>
        </p:txBody>
      </p:sp>
    </p:spTree>
    <p:extLst>
      <p:ext uri="{BB962C8B-B14F-4D97-AF65-F5344CB8AC3E}">
        <p14:creationId xmlns:p14="http://schemas.microsoft.com/office/powerpoint/2010/main" val="9998909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 Heading + Core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215901" y="1384300"/>
            <a:ext cx="4103593" cy="3348038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215901" y="879475"/>
            <a:ext cx="4103687" cy="337500"/>
          </a:xfrm>
        </p:spPr>
        <p:txBody>
          <a:bodyPr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9" name="Content Placeholder 6"/>
          <p:cNvSpPr>
            <a:spLocks noGrp="1"/>
          </p:cNvSpPr>
          <p:nvPr>
            <p:ph sz="quarter" idx="15"/>
          </p:nvPr>
        </p:nvSpPr>
        <p:spPr>
          <a:xfrm>
            <a:off x="4824450" y="1384300"/>
            <a:ext cx="4103650" cy="3348038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6"/>
          </p:nvPr>
        </p:nvSpPr>
        <p:spPr>
          <a:xfrm>
            <a:off x="4824450" y="877356"/>
            <a:ext cx="4103650" cy="337500"/>
          </a:xfrm>
        </p:spPr>
        <p:txBody>
          <a:bodyPr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17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altLang="x-none" smtClean="0"/>
              <a:t>28/06/2017</a:t>
            </a:r>
            <a:endParaRPr lang="en-GB" altLang="x-none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smtClean="0"/>
              <a:t>Historical Texts update: recent and forthcoming changes</a:t>
            </a:r>
            <a:endParaRPr lang="en-GB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/>
            </a:lvl1pPr>
          </a:lstStyle>
          <a:p>
            <a:fld id="{243B1F06-FAD0-6240-8C17-C604CB735F89}" type="slidenum">
              <a:rPr lang="en-GB" altLang="x-none"/>
              <a:pPr/>
              <a:t>‹#›</a:t>
            </a:fld>
            <a:endParaRPr lang="en-GB" altLang="x-none"/>
          </a:p>
        </p:txBody>
      </p:sp>
    </p:spTree>
    <p:extLst>
      <p:ext uri="{BB962C8B-B14F-4D97-AF65-F5344CB8AC3E}">
        <p14:creationId xmlns:p14="http://schemas.microsoft.com/office/powerpoint/2010/main" val="11078437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Panel Heading + Core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8" name="Content Placeholder 6"/>
          <p:cNvSpPr>
            <a:spLocks noGrp="1"/>
          </p:cNvSpPr>
          <p:nvPr>
            <p:ph sz="quarter" idx="14"/>
          </p:nvPr>
        </p:nvSpPr>
        <p:spPr>
          <a:xfrm>
            <a:off x="4824450" y="879474"/>
            <a:ext cx="4103650" cy="1692275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sp>
        <p:nvSpPr>
          <p:cNvPr id="9" name="Content Placeholder 6"/>
          <p:cNvSpPr>
            <a:spLocks noGrp="1"/>
          </p:cNvSpPr>
          <p:nvPr>
            <p:ph sz="quarter" idx="15"/>
          </p:nvPr>
        </p:nvSpPr>
        <p:spPr>
          <a:xfrm>
            <a:off x="4824413" y="3040338"/>
            <a:ext cx="4103650" cy="1692000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sp>
        <p:nvSpPr>
          <p:cNvPr id="10" name="Content Placeholder 6"/>
          <p:cNvSpPr>
            <a:spLocks noGrp="1"/>
          </p:cNvSpPr>
          <p:nvPr>
            <p:ph sz="quarter" idx="13"/>
          </p:nvPr>
        </p:nvSpPr>
        <p:spPr>
          <a:xfrm>
            <a:off x="215900" y="1384300"/>
            <a:ext cx="4103593" cy="3348038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6"/>
          </p:nvPr>
        </p:nvSpPr>
        <p:spPr>
          <a:xfrm>
            <a:off x="250824" y="879475"/>
            <a:ext cx="4068764" cy="337500"/>
          </a:xfrm>
        </p:spPr>
        <p:txBody>
          <a:bodyPr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7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altLang="x-none" smtClean="0"/>
              <a:t>28/06/2017</a:t>
            </a:r>
            <a:endParaRPr lang="en-GB" altLang="x-none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smtClean="0"/>
              <a:t>Historical Texts update: recent and forthcoming changes</a:t>
            </a:r>
            <a:endParaRPr lang="en-GB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/>
            </a:lvl1pPr>
          </a:lstStyle>
          <a:p>
            <a:fld id="{FA2A0382-1442-BC4F-88DA-1C19F56F3F2D}" type="slidenum">
              <a:rPr lang="en-GB" altLang="x-none"/>
              <a:pPr/>
              <a:t>‹#›</a:t>
            </a:fld>
            <a:endParaRPr lang="en-GB" altLang="x-none"/>
          </a:p>
        </p:txBody>
      </p:sp>
    </p:spTree>
    <p:extLst>
      <p:ext uri="{BB962C8B-B14F-4D97-AF65-F5344CB8AC3E}">
        <p14:creationId xmlns:p14="http://schemas.microsoft.com/office/powerpoint/2010/main" val="8467203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935038" y="879473"/>
            <a:ext cx="7273925" cy="3564000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GB" noProof="0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935038" y="4521003"/>
            <a:ext cx="5435900" cy="202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216000" indent="0">
              <a:buNone/>
              <a:defRPr/>
            </a:lvl2pPr>
            <a:lvl3pPr marL="432000" indent="0">
              <a:buNone/>
              <a:defRPr/>
            </a:lvl3pPr>
            <a:lvl4pPr marL="648000" indent="0">
              <a:buNone/>
              <a:defRPr/>
            </a:lvl4pPr>
            <a:lvl5pPr marL="864000" indent="0">
              <a:buNone/>
              <a:defRPr/>
            </a:lvl5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6370938" y="4521003"/>
            <a:ext cx="1838025" cy="2025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800">
                <a:solidFill>
                  <a:srgbClr val="9BA7A8"/>
                </a:solidFill>
              </a:defRPr>
            </a:lvl1pPr>
            <a:lvl2pPr marL="216000" indent="0">
              <a:buNone/>
              <a:defRPr/>
            </a:lvl2pPr>
            <a:lvl3pPr marL="432000" indent="0">
              <a:buNone/>
              <a:defRPr/>
            </a:lvl3pPr>
            <a:lvl4pPr marL="648000" indent="0">
              <a:buNone/>
              <a:defRPr/>
            </a:lvl4pPr>
            <a:lvl5pPr marL="864000" indent="0">
              <a:buNone/>
              <a:defRPr/>
            </a:lvl5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altLang="x-none" smtClean="0"/>
              <a:t>28/06/2017</a:t>
            </a:r>
            <a:endParaRPr lang="en-GB" altLang="x-none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smtClean="0"/>
              <a:t>Historical Texts update: recent and forthcoming changes</a:t>
            </a:r>
            <a:endParaRPr lang="en-GB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/>
            </a:lvl1pPr>
          </a:lstStyle>
          <a:p>
            <a:fld id="{F1DF222F-BEBC-C942-9A2D-FFD6B5F4FDA5}" type="slidenum">
              <a:rPr lang="en-GB" altLang="x-none"/>
              <a:pPr/>
              <a:t>‹#›</a:t>
            </a:fld>
            <a:endParaRPr lang="en-GB" altLang="x-none"/>
          </a:p>
        </p:txBody>
      </p:sp>
    </p:spTree>
    <p:extLst>
      <p:ext uri="{BB962C8B-B14F-4D97-AF65-F5344CB8AC3E}">
        <p14:creationId xmlns:p14="http://schemas.microsoft.com/office/powerpoint/2010/main" val="16026807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altLang="x-none" smtClean="0"/>
              <a:t>28/06/2017</a:t>
            </a:r>
            <a:endParaRPr lang="en-GB" altLang="x-none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smtClean="0"/>
              <a:t>Historical Texts update: recent and forthcoming changes</a:t>
            </a:r>
            <a:endParaRPr lang="en-GB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A76CCC2-85BA-8045-BCC2-20F3D9779776}" type="slidenum">
              <a:rPr lang="en-GB" altLang="x-none"/>
              <a:pPr/>
              <a:t>‹#›</a:t>
            </a:fld>
            <a:endParaRPr lang="en-GB" altLang="x-none"/>
          </a:p>
        </p:txBody>
      </p:sp>
    </p:spTree>
    <p:extLst>
      <p:ext uri="{BB962C8B-B14F-4D97-AF65-F5344CB8AC3E}">
        <p14:creationId xmlns:p14="http://schemas.microsoft.com/office/powerpoint/2010/main" val="3687540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 Cover (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 smtClean="0"/>
              <a:t>Click to edit Master title style</a:t>
            </a:r>
            <a:endParaRPr lang="en-GB" noProof="0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1368425" y="3872899"/>
            <a:ext cx="6624638" cy="19389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216000" indent="0">
              <a:buNone/>
              <a:defRPr sz="1050"/>
            </a:lvl2pPr>
            <a:lvl3pPr marL="432000" indent="0">
              <a:buNone/>
              <a:defRPr sz="1050"/>
            </a:lvl3pPr>
            <a:lvl4pPr marL="648000" indent="0">
              <a:buNone/>
              <a:defRPr sz="1050"/>
            </a:lvl4pPr>
            <a:lvl5pPr marL="864000" indent="0">
              <a:buNone/>
              <a:defRPr sz="1050"/>
            </a:lvl5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5"/>
          </p:nvPr>
        </p:nvSpPr>
        <p:spPr>
          <a:xfrm>
            <a:off x="216000" y="879750"/>
            <a:ext cx="6480000" cy="2159726"/>
          </a:xfrm>
          <a:prstGeom prst="rect">
            <a:avLst/>
          </a:prstGeom>
          <a:solidFill>
            <a:srgbClr val="FFFFFF">
              <a:alpha val="61176"/>
            </a:srgbClr>
          </a:solidFill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Corbel" panose="020B0503020204020204" pitchFamily="34" charset="0"/>
              <a:buNone/>
              <a:tabLst/>
              <a:defRPr lang="en-GB" sz="1600" b="0" i="0" baseline="0" noProof="0" dirty="0">
                <a:sym typeface="Wingdings" panose="05000000000000000000" pitchFamily="2" charset="2"/>
              </a:defRPr>
            </a:lvl1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altLang="x-none" smtClean="0"/>
              <a:t>28/06/2017</a:t>
            </a:r>
            <a:endParaRPr lang="en-GB" altLang="x-none"/>
          </a:p>
        </p:txBody>
      </p:sp>
    </p:spTree>
    <p:extLst>
      <p:ext uri="{BB962C8B-B14F-4D97-AF65-F5344CB8AC3E}">
        <p14:creationId xmlns:p14="http://schemas.microsoft.com/office/powerpoint/2010/main" val="2973327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theme" Target="../theme/theme1.xml"/><Relationship Id="rId1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9.xml"/><Relationship Id="rId2" Type="http://schemas.openxmlformats.org/officeDocument/2006/relationships/slideLayout" Target="../slideLayouts/slideLayout10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theme" Target="../theme/theme3.xml"/><Relationship Id="rId9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2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9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4" Type="http://schemas.openxmlformats.org/officeDocument/2006/relationships/slideLayout" Target="../slideLayouts/slideLayout23.xml"/><Relationship Id="rId5" Type="http://schemas.openxmlformats.org/officeDocument/2006/relationships/theme" Target="../theme/theme5.xml"/><Relationship Id="rId1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1.xml"/></Relationships>
</file>

<file path=ppt/slideMasters/_rels/slideMaster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theme" Target="../theme/theme6.xml"/><Relationship Id="rId3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2771775" y="-1588"/>
            <a:ext cx="6156325" cy="4476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  <a:endParaRPr lang="en-GB" altLang="en-US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215900" y="879475"/>
            <a:ext cx="8712200" cy="385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  <a:endParaRPr lang="en-GB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15900" y="4872038"/>
            <a:ext cx="719138" cy="163512"/>
          </a:xfrm>
          <a:prstGeom prst="rect">
            <a:avLst/>
          </a:prstGeo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>
            <a:lvl1pPr>
              <a:defRPr sz="900" b="1">
                <a:solidFill>
                  <a:srgbClr val="9BA7A8"/>
                </a:solidFill>
              </a:defRPr>
            </a:lvl1pPr>
          </a:lstStyle>
          <a:p>
            <a:r>
              <a:rPr lang="en-GB" altLang="x-none" smtClean="0"/>
              <a:t>28/06/2017</a:t>
            </a:r>
            <a:endParaRPr lang="en-GB" altLang="x-non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35038" y="4872038"/>
            <a:ext cx="7273925" cy="163512"/>
          </a:xfrm>
          <a:prstGeom prst="rect">
            <a:avLst/>
          </a:prstGeom>
        </p:spPr>
        <p:txBody>
          <a:bodyPr vert="horz" wrap="square" lIns="0" tIns="7200" rIns="0" bIns="0" rtlCol="0" anchor="t" anchorCtr="0">
            <a:noAutofit/>
          </a:bodyPr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950">
                <a:solidFill>
                  <a:srgbClr val="9BA7A8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r>
              <a:rPr lang="en-GB" smtClean="0"/>
              <a:t>Historical Texts update: recent and forthcoming changes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08963" y="4872038"/>
            <a:ext cx="719137" cy="163512"/>
          </a:xfrm>
          <a:prstGeom prst="rect">
            <a:avLst/>
          </a:prstGeo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>
            <a:lvl1pPr algn="r">
              <a:defRPr sz="900" b="1">
                <a:solidFill>
                  <a:srgbClr val="9BA7A8"/>
                </a:solidFill>
              </a:defRPr>
            </a:lvl1pPr>
          </a:lstStyle>
          <a:p>
            <a:fld id="{C1EA6209-D28E-7B49-AE6D-C20D605BB973}" type="slidenum">
              <a:rPr lang="en-GB" altLang="x-none"/>
              <a:pPr/>
              <a:t>‹#›</a:t>
            </a:fld>
            <a:endParaRPr lang="en-GB" altLang="x-none"/>
          </a:p>
        </p:txBody>
      </p:sp>
      <p:pic>
        <p:nvPicPr>
          <p:cNvPr id="1031" name="Picture 6" descr="2013_Jisc_Logo_RGB300(19.5mm)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900" y="0"/>
            <a:ext cx="719138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32" name="Straight Connector 9"/>
          <p:cNvCxnSpPr>
            <a:cxnSpLocks noChangeShapeType="1"/>
          </p:cNvCxnSpPr>
          <p:nvPr/>
        </p:nvCxnSpPr>
        <p:spPr bwMode="auto">
          <a:xfrm>
            <a:off x="215900" y="519113"/>
            <a:ext cx="8712200" cy="0"/>
          </a:xfrm>
          <a:prstGeom prst="line">
            <a:avLst/>
          </a:prstGeom>
          <a:noFill/>
          <a:ln w="6350">
            <a:solidFill>
              <a:srgbClr val="2C384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33" name="Straight Connector 10"/>
          <p:cNvCxnSpPr>
            <a:cxnSpLocks noChangeShapeType="1"/>
          </p:cNvCxnSpPr>
          <p:nvPr/>
        </p:nvCxnSpPr>
        <p:spPr bwMode="auto">
          <a:xfrm>
            <a:off x="215900" y="4872038"/>
            <a:ext cx="8712200" cy="0"/>
          </a:xfrm>
          <a:prstGeom prst="line">
            <a:avLst/>
          </a:prstGeom>
          <a:noFill/>
          <a:ln w="6350">
            <a:solidFill>
              <a:srgbClr val="2C384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</p:sldLayoutIdLst>
  <p:hf hdr="0"/>
  <p:txStyles>
    <p:titleStyle>
      <a:lvl1pPr algn="r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 b="1" kern="1200">
          <a:solidFill>
            <a:srgbClr val="B71A8B"/>
          </a:solidFill>
          <a:latin typeface="+mj-lt"/>
          <a:ea typeface="ＭＳ Ｐゴシック" charset="-128"/>
          <a:cs typeface="+mj-cs"/>
        </a:defRPr>
      </a:lvl1pPr>
      <a:lvl2pPr algn="r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rgbClr val="B71A8B"/>
          </a:solidFill>
          <a:latin typeface="Corbel" panose="020B0503020204020204" pitchFamily="34" charset="0"/>
          <a:ea typeface="ＭＳ Ｐゴシック" charset="-128"/>
        </a:defRPr>
      </a:lvl2pPr>
      <a:lvl3pPr algn="r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rgbClr val="B71A8B"/>
          </a:solidFill>
          <a:latin typeface="Corbel" panose="020B0503020204020204" pitchFamily="34" charset="0"/>
          <a:ea typeface="ＭＳ Ｐゴシック" charset="-128"/>
        </a:defRPr>
      </a:lvl3pPr>
      <a:lvl4pPr algn="r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rgbClr val="B71A8B"/>
          </a:solidFill>
          <a:latin typeface="Corbel" panose="020B0503020204020204" pitchFamily="34" charset="0"/>
          <a:ea typeface="ＭＳ Ｐゴシック" charset="-128"/>
        </a:defRPr>
      </a:lvl4pPr>
      <a:lvl5pPr algn="r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rgbClr val="B71A8B"/>
          </a:solidFill>
          <a:latin typeface="Corbel" panose="020B0503020204020204" pitchFamily="34" charset="0"/>
          <a:ea typeface="ＭＳ Ｐゴシック" charset="-128"/>
        </a:defRPr>
      </a:lvl5pPr>
      <a:lvl6pPr marL="457200" algn="r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rgbClr val="B71A8B"/>
          </a:solidFill>
          <a:latin typeface="Corbel" panose="020B0503020204020204" pitchFamily="34" charset="0"/>
        </a:defRPr>
      </a:lvl6pPr>
      <a:lvl7pPr marL="914400" algn="r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rgbClr val="B71A8B"/>
          </a:solidFill>
          <a:latin typeface="Corbel" panose="020B0503020204020204" pitchFamily="34" charset="0"/>
        </a:defRPr>
      </a:lvl7pPr>
      <a:lvl8pPr marL="1371600" algn="r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rgbClr val="B71A8B"/>
          </a:solidFill>
          <a:latin typeface="Corbel" panose="020B0503020204020204" pitchFamily="34" charset="0"/>
        </a:defRPr>
      </a:lvl8pPr>
      <a:lvl9pPr marL="1828800" algn="r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rgbClr val="B71A8B"/>
          </a:solidFill>
          <a:latin typeface="Corbel" panose="020B0503020204020204" pitchFamily="34" charset="0"/>
        </a:defRPr>
      </a:lvl9pPr>
    </p:titleStyle>
    <p:bodyStyle>
      <a:lvl1pPr marL="215900" indent="-215900" algn="l" defTabSz="685800" rtl="0" eaLnBrk="1" fontAlgn="base" hangingPunct="1">
        <a:lnSpc>
          <a:spcPct val="90000"/>
        </a:lnSpc>
        <a:spcBef>
          <a:spcPts val="900"/>
        </a:spcBef>
        <a:spcAft>
          <a:spcPct val="0"/>
        </a:spcAft>
        <a:buClr>
          <a:schemeClr val="accent1"/>
        </a:buClr>
        <a:buSzPct val="120000"/>
        <a:buFont typeface="Corbel" charset="0"/>
        <a:buChar char="»"/>
        <a:defRPr sz="2800" kern="1200">
          <a:solidFill>
            <a:schemeClr val="tx1"/>
          </a:solidFill>
          <a:latin typeface="+mn-lt"/>
          <a:ea typeface="ＭＳ Ｐゴシック" charset="-128"/>
          <a:cs typeface="+mn-cs"/>
        </a:defRPr>
      </a:lvl1pPr>
      <a:lvl2pPr marL="431800" indent="-215900" algn="l" defTabSz="685800" rtl="0" eaLnBrk="1" fontAlgn="base" hangingPunct="1">
        <a:lnSpc>
          <a:spcPct val="90000"/>
        </a:lnSpc>
        <a:spcBef>
          <a:spcPts val="750"/>
        </a:spcBef>
        <a:spcAft>
          <a:spcPct val="0"/>
        </a:spcAft>
        <a:buClr>
          <a:schemeClr val="accent1"/>
        </a:buClr>
        <a:buSzPct val="120000"/>
        <a:buFont typeface="Corbel" charset="0"/>
        <a:buChar char="›"/>
        <a:defRPr sz="2800" kern="1200">
          <a:solidFill>
            <a:schemeClr val="tx1"/>
          </a:solidFill>
          <a:latin typeface="+mn-lt"/>
          <a:ea typeface="ＭＳ Ｐゴシック" charset="-128"/>
          <a:cs typeface="+mn-cs"/>
        </a:defRPr>
      </a:lvl2pPr>
      <a:lvl3pPr marL="647700" indent="-215900" algn="l" defTabSz="685800" rtl="0" eaLnBrk="1" fontAlgn="base" hangingPunct="1">
        <a:lnSpc>
          <a:spcPct val="90000"/>
        </a:lnSpc>
        <a:spcBef>
          <a:spcPts val="300"/>
        </a:spcBef>
        <a:spcAft>
          <a:spcPct val="0"/>
        </a:spcAft>
        <a:buClr>
          <a:schemeClr val="accent1"/>
        </a:buClr>
        <a:buSzPct val="120000"/>
        <a:buFont typeface="Corbel" charset="0"/>
        <a:buChar char="–"/>
        <a:defRPr sz="2400" kern="1200">
          <a:solidFill>
            <a:schemeClr val="tx1"/>
          </a:solidFill>
          <a:latin typeface="+mn-lt"/>
          <a:ea typeface="ＭＳ Ｐゴシック" charset="-128"/>
          <a:cs typeface="+mn-cs"/>
        </a:defRPr>
      </a:lvl3pPr>
      <a:lvl4pPr marL="863600" indent="-215900" algn="l" defTabSz="685800" rtl="0" eaLnBrk="1" fontAlgn="base" hangingPunct="1">
        <a:lnSpc>
          <a:spcPct val="90000"/>
        </a:lnSpc>
        <a:spcBef>
          <a:spcPts val="300"/>
        </a:spcBef>
        <a:spcAft>
          <a:spcPct val="0"/>
        </a:spcAft>
        <a:buClr>
          <a:schemeClr val="accent1"/>
        </a:buClr>
        <a:buSzPct val="120000"/>
        <a:buFont typeface="Corbel" charset="0"/>
        <a:buChar char="–"/>
        <a:defRPr lang="en-US" sz="2400" kern="1200" dirty="0">
          <a:solidFill>
            <a:schemeClr val="tx1"/>
          </a:solidFill>
          <a:latin typeface="+mn-lt"/>
          <a:ea typeface="ＭＳ Ｐゴシック" charset="-128"/>
          <a:cs typeface="+mn-cs"/>
        </a:defRPr>
      </a:lvl4pPr>
      <a:lvl5pPr marL="1079500" indent="-215900" algn="l" defTabSz="685800" rtl="0" eaLnBrk="1" fontAlgn="base" hangingPunct="1">
        <a:lnSpc>
          <a:spcPct val="90000"/>
        </a:lnSpc>
        <a:spcBef>
          <a:spcPts val="300"/>
        </a:spcBef>
        <a:spcAft>
          <a:spcPct val="0"/>
        </a:spcAft>
        <a:buClr>
          <a:schemeClr val="accent1"/>
        </a:buClr>
        <a:buSzPct val="120000"/>
        <a:buFont typeface="Corbel" charset="0"/>
        <a:buChar char="–"/>
        <a:defRPr sz="2400" kern="1200">
          <a:solidFill>
            <a:schemeClr val="tx1"/>
          </a:solidFill>
          <a:latin typeface="+mn-lt"/>
          <a:ea typeface="ＭＳ Ｐゴシック" charset="-128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9"/>
          <p:cNvSpPr>
            <a:spLocks noChangeArrowheads="1"/>
          </p:cNvSpPr>
          <p:nvPr/>
        </p:nvSpPr>
        <p:spPr bwMode="auto">
          <a:xfrm>
            <a:off x="1254125" y="3327400"/>
            <a:ext cx="7889875" cy="900113"/>
          </a:xfrm>
          <a:prstGeom prst="rect">
            <a:avLst/>
          </a:prstGeom>
          <a:solidFill>
            <a:srgbClr val="E04A10"/>
          </a:solidFill>
          <a:ln>
            <a:noFill/>
          </a:ln>
          <a:extLst/>
        </p:spPr>
        <p:txBody>
          <a:bodyPr lIns="68580" tIns="34290" rIns="68580" bIns="34290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GB" sz="1350" kern="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2051" name="Title Placeholder 1"/>
          <p:cNvSpPr>
            <a:spLocks noGrp="1"/>
          </p:cNvSpPr>
          <p:nvPr>
            <p:ph type="title"/>
          </p:nvPr>
        </p:nvSpPr>
        <p:spPr bwMode="auto">
          <a:xfrm>
            <a:off x="1368425" y="3400425"/>
            <a:ext cx="6624638" cy="38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GB" altLang="en-US"/>
              <a:t>Click to edit presentation title</a:t>
            </a:r>
          </a:p>
        </p:txBody>
      </p:sp>
      <p:pic>
        <p:nvPicPr>
          <p:cNvPr id="2052" name="Picture 7" descr="2013_Jisc_Logo_RGB300(26mm)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312" y="0"/>
            <a:ext cx="936625" cy="54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7"/>
          <p:cNvSpPr>
            <a:spLocks noChangeArrowheads="1"/>
          </p:cNvSpPr>
          <p:nvPr/>
        </p:nvSpPr>
        <p:spPr bwMode="auto">
          <a:xfrm>
            <a:off x="0" y="3255963"/>
            <a:ext cx="1150938" cy="900112"/>
          </a:xfrm>
          <a:prstGeom prst="rect">
            <a:avLst/>
          </a:prstGeom>
          <a:solidFill>
            <a:srgbClr val="E04A10"/>
          </a:solidFill>
          <a:ln>
            <a:noFill/>
          </a:ln>
          <a:effectLst/>
          <a:extLst/>
        </p:spPr>
        <p:txBody>
          <a:bodyPr lIns="68580" tIns="34290" rIns="68580" bIns="34290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GB" sz="1350" kern="0" dirty="0">
              <a:solidFill>
                <a:sysClr val="windowText" lastClr="000000"/>
              </a:solidFill>
              <a:latin typeface="+mn-lt"/>
              <a:ea typeface="+mn-ea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27013" y="3538538"/>
            <a:ext cx="781050" cy="149225"/>
          </a:xfrm>
          <a:prstGeom prst="rect">
            <a:avLst/>
          </a:prstGeo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GB" altLang="x-none" smtClean="0"/>
              <a:t>28/06/2017</a:t>
            </a:r>
            <a:endParaRPr lang="en-GB" altLang="x-none"/>
          </a:p>
        </p:txBody>
      </p:sp>
      <p:sp>
        <p:nvSpPr>
          <p:cNvPr id="7" name="Parallelogram 6"/>
          <p:cNvSpPr/>
          <p:nvPr/>
        </p:nvSpPr>
        <p:spPr>
          <a:xfrm rot="16200000">
            <a:off x="719138" y="3687763"/>
            <a:ext cx="971550" cy="107950"/>
          </a:xfrm>
          <a:prstGeom prst="parallelogram">
            <a:avLst>
              <a:gd name="adj" fmla="val 64812"/>
            </a:avLst>
          </a:prstGeom>
          <a:solidFill>
            <a:srgbClr val="9F35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GB" sz="135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</p:sldLayoutIdLst>
  <p:hf hdr="0"/>
  <p:txStyles>
    <p:titleStyle>
      <a:lvl1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 b="1" kern="1200">
          <a:solidFill>
            <a:schemeClr val="bg1"/>
          </a:solidFill>
          <a:latin typeface="+mj-lt"/>
          <a:ea typeface="ＭＳ Ｐゴシック" charset="-128"/>
          <a:cs typeface="+mj-cs"/>
        </a:defRPr>
      </a:lvl1pPr>
      <a:lvl2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Corbel" panose="020B0503020204020204" pitchFamily="34" charset="0"/>
          <a:ea typeface="ＭＳ Ｐゴシック" charset="-128"/>
        </a:defRPr>
      </a:lvl2pPr>
      <a:lvl3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Corbel" panose="020B0503020204020204" pitchFamily="34" charset="0"/>
          <a:ea typeface="ＭＳ Ｐゴシック" charset="-128"/>
        </a:defRPr>
      </a:lvl3pPr>
      <a:lvl4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Corbel" panose="020B0503020204020204" pitchFamily="34" charset="0"/>
          <a:ea typeface="ＭＳ Ｐゴシック" charset="-128"/>
        </a:defRPr>
      </a:lvl4pPr>
      <a:lvl5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Corbel" panose="020B0503020204020204" pitchFamily="34" charset="0"/>
          <a:ea typeface="ＭＳ Ｐゴシック" charset="-128"/>
        </a:defRPr>
      </a:lvl5pPr>
      <a:lvl6pPr marL="4572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Corbel" panose="020B0503020204020204" pitchFamily="34" charset="0"/>
        </a:defRPr>
      </a:lvl6pPr>
      <a:lvl7pPr marL="9144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Corbel" panose="020B0503020204020204" pitchFamily="34" charset="0"/>
        </a:defRPr>
      </a:lvl7pPr>
      <a:lvl8pPr marL="13716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Corbel" panose="020B0503020204020204" pitchFamily="34" charset="0"/>
        </a:defRPr>
      </a:lvl8pPr>
      <a:lvl9pPr marL="18288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Corbel" panose="020B0503020204020204" pitchFamily="34" charset="0"/>
        </a:defRPr>
      </a:lvl9pPr>
    </p:titleStyle>
    <p:bodyStyle>
      <a:lvl1pPr marL="215900" indent="-215900" algn="l" defTabSz="685800" rtl="0" eaLnBrk="0" fontAlgn="base" hangingPunct="0">
        <a:lnSpc>
          <a:spcPct val="90000"/>
        </a:lnSpc>
        <a:spcBef>
          <a:spcPts val="900"/>
        </a:spcBef>
        <a:spcAft>
          <a:spcPct val="0"/>
        </a:spcAft>
        <a:buClr>
          <a:schemeClr val="accent1"/>
        </a:buClr>
        <a:buSzPct val="120000"/>
        <a:buFont typeface="Corbel" charset="0"/>
        <a:buChar char="»"/>
        <a:defRPr sz="2100" kern="1200">
          <a:solidFill>
            <a:schemeClr val="tx1"/>
          </a:solidFill>
          <a:latin typeface="+mn-lt"/>
          <a:ea typeface="ＭＳ Ｐゴシック" charset="-128"/>
          <a:cs typeface="+mn-cs"/>
        </a:defRPr>
      </a:lvl1pPr>
      <a:lvl2pPr marL="431800" indent="-215900" algn="l" defTabSz="685800" rtl="0" eaLnBrk="0" fontAlgn="base" hangingPunct="0">
        <a:lnSpc>
          <a:spcPct val="90000"/>
        </a:lnSpc>
        <a:spcBef>
          <a:spcPts val="750"/>
        </a:spcBef>
        <a:spcAft>
          <a:spcPct val="0"/>
        </a:spcAft>
        <a:buClr>
          <a:schemeClr val="accent1"/>
        </a:buClr>
        <a:buSzPct val="120000"/>
        <a:buFont typeface="Corbel" charset="0"/>
        <a:buChar char="›"/>
        <a:defRPr kern="1200">
          <a:solidFill>
            <a:schemeClr val="tx1"/>
          </a:solidFill>
          <a:latin typeface="+mn-lt"/>
          <a:ea typeface="ＭＳ Ｐゴシック" charset="-128"/>
          <a:cs typeface="+mn-cs"/>
        </a:defRPr>
      </a:lvl2pPr>
      <a:lvl3pPr marL="647700" indent="-215900" algn="l" defTabSz="685800" rtl="0" eaLnBrk="0" fontAlgn="base" hangingPunct="0">
        <a:lnSpc>
          <a:spcPct val="90000"/>
        </a:lnSpc>
        <a:spcBef>
          <a:spcPts val="300"/>
        </a:spcBef>
        <a:spcAft>
          <a:spcPct val="0"/>
        </a:spcAft>
        <a:buClr>
          <a:schemeClr val="accent1"/>
        </a:buClr>
        <a:buSzPct val="120000"/>
        <a:buFont typeface="Corbel" charset="0"/>
        <a:buChar char="–"/>
        <a:defRPr kern="1200">
          <a:solidFill>
            <a:schemeClr val="tx1"/>
          </a:solidFill>
          <a:latin typeface="+mn-lt"/>
          <a:ea typeface="ＭＳ Ｐゴシック" charset="-128"/>
          <a:cs typeface="+mn-cs"/>
        </a:defRPr>
      </a:lvl3pPr>
      <a:lvl4pPr marL="863600" indent="-215900" algn="l" defTabSz="685800" rtl="0" eaLnBrk="0" fontAlgn="base" hangingPunct="0">
        <a:lnSpc>
          <a:spcPct val="90000"/>
        </a:lnSpc>
        <a:spcBef>
          <a:spcPts val="300"/>
        </a:spcBef>
        <a:spcAft>
          <a:spcPct val="0"/>
        </a:spcAft>
        <a:buClr>
          <a:schemeClr val="accent1"/>
        </a:buClr>
        <a:buSzPct val="120000"/>
        <a:buFont typeface="Corbel" charset="0"/>
        <a:buChar char="–"/>
        <a:defRPr lang="en-US" kern="1200" dirty="0">
          <a:solidFill>
            <a:schemeClr val="tx1"/>
          </a:solidFill>
          <a:latin typeface="+mn-lt"/>
          <a:ea typeface="ＭＳ Ｐゴシック" charset="-128"/>
          <a:cs typeface="+mn-cs"/>
        </a:defRPr>
      </a:lvl4pPr>
      <a:lvl5pPr marL="1079500" indent="-215900" algn="l" defTabSz="685800" rtl="0" eaLnBrk="0" fontAlgn="base" hangingPunct="0">
        <a:lnSpc>
          <a:spcPct val="90000"/>
        </a:lnSpc>
        <a:spcBef>
          <a:spcPts val="300"/>
        </a:spcBef>
        <a:spcAft>
          <a:spcPct val="0"/>
        </a:spcAft>
        <a:buClr>
          <a:schemeClr val="accent1"/>
        </a:buClr>
        <a:buSzPct val="120000"/>
        <a:buFont typeface="Corbel" charset="0"/>
        <a:buChar char="–"/>
        <a:defRPr kern="1200">
          <a:solidFill>
            <a:schemeClr val="tx1"/>
          </a:solidFill>
          <a:latin typeface="+mn-lt"/>
          <a:ea typeface="ＭＳ Ｐゴシック" charset="-128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Placeholder 1"/>
          <p:cNvSpPr>
            <a:spLocks noGrp="1"/>
          </p:cNvSpPr>
          <p:nvPr>
            <p:ph type="title"/>
          </p:nvPr>
        </p:nvSpPr>
        <p:spPr bwMode="auto">
          <a:xfrm>
            <a:off x="2771775" y="-1588"/>
            <a:ext cx="6156325" cy="4476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Master title style</a:t>
            </a:r>
          </a:p>
        </p:txBody>
      </p:sp>
      <p:sp>
        <p:nvSpPr>
          <p:cNvPr id="3075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215900" y="879475"/>
            <a:ext cx="8712200" cy="385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Master text styles</a:t>
            </a:r>
          </a:p>
          <a:p>
            <a:pPr lvl="1"/>
            <a:r>
              <a:rPr lang="en-GB" altLang="en-US"/>
              <a:t>Second level</a:t>
            </a:r>
          </a:p>
          <a:p>
            <a:pPr lvl="2"/>
            <a:r>
              <a:rPr lang="en-GB" altLang="en-US"/>
              <a:t>Third level</a:t>
            </a:r>
          </a:p>
          <a:p>
            <a:pPr lvl="3"/>
            <a:r>
              <a:rPr lang="en-GB" altLang="en-US"/>
              <a:t>Fourth level</a:t>
            </a:r>
          </a:p>
          <a:p>
            <a:pPr lvl="4"/>
            <a:r>
              <a:rPr lang="en-GB" alt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15900" y="4872038"/>
            <a:ext cx="719138" cy="163512"/>
          </a:xfrm>
          <a:prstGeom prst="rect">
            <a:avLst/>
          </a:prstGeo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>
            <a:lvl1pPr>
              <a:defRPr sz="900" b="1">
                <a:solidFill>
                  <a:srgbClr val="9BA7A8"/>
                </a:solidFill>
              </a:defRPr>
            </a:lvl1pPr>
          </a:lstStyle>
          <a:p>
            <a:r>
              <a:rPr lang="en-GB" altLang="x-none" smtClean="0"/>
              <a:t>28/06/2017</a:t>
            </a:r>
            <a:endParaRPr lang="en-GB" altLang="x-non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35038" y="4872038"/>
            <a:ext cx="7273925" cy="163512"/>
          </a:xfrm>
          <a:prstGeom prst="rect">
            <a:avLst/>
          </a:prstGeom>
        </p:spPr>
        <p:txBody>
          <a:bodyPr vert="horz" wrap="square" lIns="0" tIns="7200" rIns="0" bIns="0" rtlCol="0" anchor="t" anchorCtr="0">
            <a:noAutofit/>
          </a:bodyPr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950">
                <a:solidFill>
                  <a:srgbClr val="9BA7A8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r>
              <a:rPr lang="en-GB" smtClean="0"/>
              <a:t>Historical Texts update: recent and forthcoming changes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08963" y="4872038"/>
            <a:ext cx="719137" cy="163512"/>
          </a:xfrm>
          <a:prstGeom prst="rect">
            <a:avLst/>
          </a:prstGeo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>
            <a:lvl1pPr algn="r">
              <a:defRPr sz="900" b="1">
                <a:solidFill>
                  <a:srgbClr val="9BA7A8"/>
                </a:solidFill>
              </a:defRPr>
            </a:lvl1pPr>
          </a:lstStyle>
          <a:p>
            <a:fld id="{BAFFDA87-D8A9-2346-84D7-597AB478B03D}" type="slidenum">
              <a:rPr lang="en-GB" altLang="x-none"/>
              <a:pPr/>
              <a:t>‹#›</a:t>
            </a:fld>
            <a:endParaRPr lang="en-GB" altLang="x-none"/>
          </a:p>
        </p:txBody>
      </p:sp>
      <p:pic>
        <p:nvPicPr>
          <p:cNvPr id="3079" name="Picture 6" descr="2013_Jisc_Logo_RGB300(19.5mm)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900" y="0"/>
            <a:ext cx="719138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080" name="Straight Connector 9"/>
          <p:cNvCxnSpPr>
            <a:cxnSpLocks noChangeShapeType="1"/>
          </p:cNvCxnSpPr>
          <p:nvPr/>
        </p:nvCxnSpPr>
        <p:spPr bwMode="auto">
          <a:xfrm>
            <a:off x="215900" y="519113"/>
            <a:ext cx="8712200" cy="0"/>
          </a:xfrm>
          <a:prstGeom prst="line">
            <a:avLst/>
          </a:prstGeom>
          <a:noFill/>
          <a:ln w="6350">
            <a:solidFill>
              <a:srgbClr val="2C384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81" name="Straight Connector 10"/>
          <p:cNvCxnSpPr>
            <a:cxnSpLocks noChangeShapeType="1"/>
          </p:cNvCxnSpPr>
          <p:nvPr/>
        </p:nvCxnSpPr>
        <p:spPr bwMode="auto">
          <a:xfrm>
            <a:off x="215900" y="4872038"/>
            <a:ext cx="8712200" cy="0"/>
          </a:xfrm>
          <a:prstGeom prst="line">
            <a:avLst/>
          </a:prstGeom>
          <a:noFill/>
          <a:ln w="6350">
            <a:solidFill>
              <a:srgbClr val="2C384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8" r:id="rId1"/>
    <p:sldLayoutId id="2147483759" r:id="rId2"/>
    <p:sldLayoutId id="2147483760" r:id="rId3"/>
    <p:sldLayoutId id="2147483761" r:id="rId4"/>
    <p:sldLayoutId id="2147483766" r:id="rId5"/>
    <p:sldLayoutId id="2147483767" r:id="rId6"/>
    <p:sldLayoutId id="2147483768" r:id="rId7"/>
  </p:sldLayoutIdLst>
  <p:hf hdr="0"/>
  <p:txStyles>
    <p:titleStyle>
      <a:lvl1pPr algn="r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 b="1" kern="1200">
          <a:solidFill>
            <a:srgbClr val="B71A8B"/>
          </a:solidFill>
          <a:latin typeface="+mj-lt"/>
          <a:ea typeface="ＭＳ Ｐゴシック" charset="-128"/>
          <a:cs typeface="+mj-cs"/>
        </a:defRPr>
      </a:lvl1pPr>
      <a:lvl2pPr algn="r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rgbClr val="B71A8B"/>
          </a:solidFill>
          <a:latin typeface="Corbel" panose="020B0503020204020204" pitchFamily="34" charset="0"/>
          <a:ea typeface="ＭＳ Ｐゴシック" charset="-128"/>
        </a:defRPr>
      </a:lvl2pPr>
      <a:lvl3pPr algn="r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rgbClr val="B71A8B"/>
          </a:solidFill>
          <a:latin typeface="Corbel" panose="020B0503020204020204" pitchFamily="34" charset="0"/>
          <a:ea typeface="ＭＳ Ｐゴシック" charset="-128"/>
        </a:defRPr>
      </a:lvl3pPr>
      <a:lvl4pPr algn="r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rgbClr val="B71A8B"/>
          </a:solidFill>
          <a:latin typeface="Corbel" panose="020B0503020204020204" pitchFamily="34" charset="0"/>
          <a:ea typeface="ＭＳ Ｐゴシック" charset="-128"/>
        </a:defRPr>
      </a:lvl4pPr>
      <a:lvl5pPr algn="r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rgbClr val="B71A8B"/>
          </a:solidFill>
          <a:latin typeface="Corbel" panose="020B0503020204020204" pitchFamily="34" charset="0"/>
          <a:ea typeface="ＭＳ Ｐゴシック" charset="-128"/>
        </a:defRPr>
      </a:lvl5pPr>
      <a:lvl6pPr marL="457200" algn="r" defTabSz="685800" rtl="0" fontAlgn="base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rgbClr val="B71A8B"/>
          </a:solidFill>
          <a:latin typeface="Corbel" panose="020B0503020204020204" pitchFamily="34" charset="0"/>
        </a:defRPr>
      </a:lvl6pPr>
      <a:lvl7pPr marL="914400" algn="r" defTabSz="685800" rtl="0" fontAlgn="base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rgbClr val="B71A8B"/>
          </a:solidFill>
          <a:latin typeface="Corbel" panose="020B0503020204020204" pitchFamily="34" charset="0"/>
        </a:defRPr>
      </a:lvl7pPr>
      <a:lvl8pPr marL="1371600" algn="r" defTabSz="685800" rtl="0" fontAlgn="base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rgbClr val="B71A8B"/>
          </a:solidFill>
          <a:latin typeface="Corbel" panose="020B0503020204020204" pitchFamily="34" charset="0"/>
        </a:defRPr>
      </a:lvl8pPr>
      <a:lvl9pPr marL="1828800" algn="r" defTabSz="685800" rtl="0" fontAlgn="base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rgbClr val="B71A8B"/>
          </a:solidFill>
          <a:latin typeface="Corbel" panose="020B0503020204020204" pitchFamily="34" charset="0"/>
        </a:defRPr>
      </a:lvl9pPr>
    </p:titleStyle>
    <p:bodyStyle>
      <a:lvl1pPr marL="215900" indent="-215900" algn="l" defTabSz="685800" rtl="0" eaLnBrk="0" fontAlgn="base" hangingPunct="0">
        <a:lnSpc>
          <a:spcPct val="90000"/>
        </a:lnSpc>
        <a:spcBef>
          <a:spcPts val="900"/>
        </a:spcBef>
        <a:spcAft>
          <a:spcPct val="0"/>
        </a:spcAft>
        <a:buClr>
          <a:schemeClr val="accent1"/>
        </a:buClr>
        <a:buSzPct val="120000"/>
        <a:buFont typeface="Corbel" charset="0"/>
        <a:buChar char="»"/>
        <a:defRPr sz="2800" kern="1200">
          <a:solidFill>
            <a:schemeClr val="tx1"/>
          </a:solidFill>
          <a:latin typeface="+mn-lt"/>
          <a:ea typeface="ＭＳ Ｐゴシック" charset="-128"/>
          <a:cs typeface="+mn-cs"/>
        </a:defRPr>
      </a:lvl1pPr>
      <a:lvl2pPr marL="431800" indent="-215900" algn="l" defTabSz="685800" rtl="0" eaLnBrk="0" fontAlgn="base" hangingPunct="0">
        <a:lnSpc>
          <a:spcPct val="90000"/>
        </a:lnSpc>
        <a:spcBef>
          <a:spcPts val="750"/>
        </a:spcBef>
        <a:spcAft>
          <a:spcPct val="0"/>
        </a:spcAft>
        <a:buClr>
          <a:schemeClr val="accent1"/>
        </a:buClr>
        <a:buSzPct val="120000"/>
        <a:buFont typeface="Corbel" charset="0"/>
        <a:buChar char="›"/>
        <a:defRPr sz="2800" kern="1200">
          <a:solidFill>
            <a:schemeClr val="tx1"/>
          </a:solidFill>
          <a:latin typeface="+mn-lt"/>
          <a:ea typeface="ＭＳ Ｐゴシック" charset="-128"/>
          <a:cs typeface="+mn-cs"/>
        </a:defRPr>
      </a:lvl2pPr>
      <a:lvl3pPr marL="647700" indent="-215900" algn="l" defTabSz="685800" rtl="0" eaLnBrk="0" fontAlgn="base" hangingPunct="0">
        <a:lnSpc>
          <a:spcPct val="90000"/>
        </a:lnSpc>
        <a:spcBef>
          <a:spcPts val="300"/>
        </a:spcBef>
        <a:spcAft>
          <a:spcPct val="0"/>
        </a:spcAft>
        <a:buClr>
          <a:schemeClr val="accent1"/>
        </a:buClr>
        <a:buSzPct val="120000"/>
        <a:buFont typeface="Corbel" charset="0"/>
        <a:buChar char="–"/>
        <a:defRPr sz="2400" kern="1200">
          <a:solidFill>
            <a:schemeClr val="tx1"/>
          </a:solidFill>
          <a:latin typeface="+mn-lt"/>
          <a:ea typeface="ＭＳ Ｐゴシック" charset="-128"/>
          <a:cs typeface="+mn-cs"/>
        </a:defRPr>
      </a:lvl3pPr>
      <a:lvl4pPr marL="863600" indent="-215900" algn="l" defTabSz="685800" rtl="0" eaLnBrk="0" fontAlgn="base" hangingPunct="0">
        <a:lnSpc>
          <a:spcPct val="90000"/>
        </a:lnSpc>
        <a:spcBef>
          <a:spcPts val="300"/>
        </a:spcBef>
        <a:spcAft>
          <a:spcPct val="0"/>
        </a:spcAft>
        <a:buClr>
          <a:schemeClr val="accent1"/>
        </a:buClr>
        <a:buSzPct val="120000"/>
        <a:buFont typeface="Corbel" charset="0"/>
        <a:buChar char="–"/>
        <a:defRPr lang="en-US" sz="2400" kern="1200" dirty="0">
          <a:solidFill>
            <a:schemeClr val="tx1"/>
          </a:solidFill>
          <a:latin typeface="+mn-lt"/>
          <a:ea typeface="ＭＳ Ｐゴシック" charset="-128"/>
          <a:cs typeface="+mn-cs"/>
        </a:defRPr>
      </a:lvl4pPr>
      <a:lvl5pPr marL="1079500" indent="-215900" algn="l" defTabSz="685800" rtl="0" eaLnBrk="0" fontAlgn="base" hangingPunct="0">
        <a:lnSpc>
          <a:spcPct val="90000"/>
        </a:lnSpc>
        <a:spcBef>
          <a:spcPts val="300"/>
        </a:spcBef>
        <a:spcAft>
          <a:spcPct val="0"/>
        </a:spcAft>
        <a:buClr>
          <a:schemeClr val="accent1"/>
        </a:buClr>
        <a:buSzPct val="120000"/>
        <a:buFont typeface="Corbel" charset="0"/>
        <a:buChar char="–"/>
        <a:defRPr sz="2400" kern="1200">
          <a:solidFill>
            <a:schemeClr val="tx1"/>
          </a:solidFill>
          <a:latin typeface="+mn-lt"/>
          <a:ea typeface="ＭＳ Ｐゴシック" charset="-128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Placeholder 1"/>
          <p:cNvSpPr>
            <a:spLocks noGrp="1"/>
          </p:cNvSpPr>
          <p:nvPr>
            <p:ph type="title"/>
          </p:nvPr>
        </p:nvSpPr>
        <p:spPr bwMode="auto">
          <a:xfrm>
            <a:off x="1152525" y="2124075"/>
            <a:ext cx="6084888" cy="44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15900" y="4872038"/>
            <a:ext cx="719138" cy="163512"/>
          </a:xfrm>
          <a:prstGeom prst="rect">
            <a:avLst/>
          </a:prstGeo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>
            <a:lvl1pPr>
              <a:defRPr sz="900" b="1">
                <a:solidFill>
                  <a:srgbClr val="9BA7A8"/>
                </a:solidFill>
              </a:defRPr>
            </a:lvl1pPr>
          </a:lstStyle>
          <a:p>
            <a:r>
              <a:rPr lang="en-GB" altLang="x-none" smtClean="0"/>
              <a:t>28/06/2017</a:t>
            </a:r>
            <a:endParaRPr lang="en-GB" altLang="x-non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35038" y="4872038"/>
            <a:ext cx="7273925" cy="163512"/>
          </a:xfrm>
          <a:prstGeom prst="rect">
            <a:avLst/>
          </a:prstGeom>
        </p:spPr>
        <p:txBody>
          <a:bodyPr vert="horz" wrap="square" lIns="0" tIns="7200" rIns="0" bIns="0" rtlCol="0" anchor="t" anchorCtr="0">
            <a:noAutofit/>
          </a:bodyPr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950">
                <a:solidFill>
                  <a:srgbClr val="9BA7A8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r>
              <a:rPr lang="en-GB" smtClean="0"/>
              <a:t>Historical Texts update: recent and forthcoming changes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08963" y="4872038"/>
            <a:ext cx="719137" cy="163512"/>
          </a:xfrm>
          <a:prstGeom prst="rect">
            <a:avLst/>
          </a:prstGeo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>
            <a:lvl1pPr algn="r">
              <a:defRPr sz="900" b="1">
                <a:solidFill>
                  <a:srgbClr val="9BA7A8"/>
                </a:solidFill>
              </a:defRPr>
            </a:lvl1pPr>
          </a:lstStyle>
          <a:p>
            <a:fld id="{AFD1E0F9-C646-F144-938F-973F5FF8741A}" type="slidenum">
              <a:rPr lang="en-GB" altLang="x-none"/>
              <a:pPr/>
              <a:t>‹#›</a:t>
            </a:fld>
            <a:endParaRPr lang="en-GB" altLang="x-none"/>
          </a:p>
        </p:txBody>
      </p:sp>
      <p:cxnSp>
        <p:nvCxnSpPr>
          <p:cNvPr id="4102" name="Straight Connector 10"/>
          <p:cNvCxnSpPr>
            <a:cxnSpLocks noChangeShapeType="1"/>
          </p:cNvCxnSpPr>
          <p:nvPr/>
        </p:nvCxnSpPr>
        <p:spPr bwMode="auto">
          <a:xfrm>
            <a:off x="215900" y="4872038"/>
            <a:ext cx="8712200" cy="0"/>
          </a:xfrm>
          <a:prstGeom prst="line">
            <a:avLst/>
          </a:prstGeom>
          <a:noFill/>
          <a:ln w="6350">
            <a:solidFill>
              <a:srgbClr val="2C384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4103" name="Picture 8" descr="2013_Jisc_Logo_RGB300(26mm)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900" y="0"/>
            <a:ext cx="936625" cy="54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53" r:id="rId1"/>
    <p:sldLayoutId id="2147483754" r:id="rId2"/>
  </p:sldLayoutIdLst>
  <p:hf hdr="0"/>
  <p:txStyles>
    <p:titleStyle>
      <a:lvl1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 b="1" kern="1200">
          <a:solidFill>
            <a:srgbClr val="B71A8B"/>
          </a:solidFill>
          <a:latin typeface="+mj-lt"/>
          <a:ea typeface="ＭＳ Ｐゴシック" charset="-128"/>
          <a:cs typeface="+mj-cs"/>
        </a:defRPr>
      </a:lvl1pPr>
      <a:lvl2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rgbClr val="B71A8B"/>
          </a:solidFill>
          <a:latin typeface="Corbel" panose="020B0503020204020204" pitchFamily="34" charset="0"/>
          <a:ea typeface="ＭＳ Ｐゴシック" charset="-128"/>
        </a:defRPr>
      </a:lvl2pPr>
      <a:lvl3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rgbClr val="B71A8B"/>
          </a:solidFill>
          <a:latin typeface="Corbel" panose="020B0503020204020204" pitchFamily="34" charset="0"/>
          <a:ea typeface="ＭＳ Ｐゴシック" charset="-128"/>
        </a:defRPr>
      </a:lvl3pPr>
      <a:lvl4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rgbClr val="B71A8B"/>
          </a:solidFill>
          <a:latin typeface="Corbel" panose="020B0503020204020204" pitchFamily="34" charset="0"/>
          <a:ea typeface="ＭＳ Ｐゴシック" charset="-128"/>
        </a:defRPr>
      </a:lvl4pPr>
      <a:lvl5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rgbClr val="B71A8B"/>
          </a:solidFill>
          <a:latin typeface="Corbel" panose="020B0503020204020204" pitchFamily="34" charset="0"/>
          <a:ea typeface="ＭＳ Ｐゴシック" charset="-128"/>
        </a:defRPr>
      </a:lvl5pPr>
      <a:lvl6pPr marL="4572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rgbClr val="B71A8B"/>
          </a:solidFill>
          <a:latin typeface="Corbel" panose="020B0503020204020204" pitchFamily="34" charset="0"/>
        </a:defRPr>
      </a:lvl6pPr>
      <a:lvl7pPr marL="9144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rgbClr val="B71A8B"/>
          </a:solidFill>
          <a:latin typeface="Corbel" panose="020B0503020204020204" pitchFamily="34" charset="0"/>
        </a:defRPr>
      </a:lvl7pPr>
      <a:lvl8pPr marL="13716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rgbClr val="B71A8B"/>
          </a:solidFill>
          <a:latin typeface="Corbel" panose="020B0503020204020204" pitchFamily="34" charset="0"/>
        </a:defRPr>
      </a:lvl8pPr>
      <a:lvl9pPr marL="18288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rgbClr val="B71A8B"/>
          </a:solidFill>
          <a:latin typeface="Corbel" panose="020B0503020204020204" pitchFamily="34" charset="0"/>
        </a:defRPr>
      </a:lvl9pPr>
    </p:titleStyle>
    <p:bodyStyle>
      <a:lvl1pPr marL="215900" indent="-215900" algn="l" defTabSz="685800" rtl="0" eaLnBrk="0" fontAlgn="base" hangingPunct="0">
        <a:lnSpc>
          <a:spcPct val="90000"/>
        </a:lnSpc>
        <a:spcBef>
          <a:spcPts val="900"/>
        </a:spcBef>
        <a:spcAft>
          <a:spcPct val="0"/>
        </a:spcAft>
        <a:buClr>
          <a:schemeClr val="accent1"/>
        </a:buClr>
        <a:buSzPct val="120000"/>
        <a:buFont typeface="Corbel" charset="0"/>
        <a:buChar char="»"/>
        <a:defRPr sz="2800" kern="1200">
          <a:solidFill>
            <a:schemeClr val="tx1"/>
          </a:solidFill>
          <a:latin typeface="+mn-lt"/>
          <a:ea typeface="ＭＳ Ｐゴシック" charset="-128"/>
          <a:cs typeface="+mn-cs"/>
        </a:defRPr>
      </a:lvl1pPr>
      <a:lvl2pPr marL="431800" indent="-215900" algn="l" defTabSz="685800" rtl="0" eaLnBrk="0" fontAlgn="base" hangingPunct="0">
        <a:lnSpc>
          <a:spcPct val="90000"/>
        </a:lnSpc>
        <a:spcBef>
          <a:spcPts val="750"/>
        </a:spcBef>
        <a:spcAft>
          <a:spcPct val="0"/>
        </a:spcAft>
        <a:buClr>
          <a:schemeClr val="accent1"/>
        </a:buClr>
        <a:buSzPct val="120000"/>
        <a:buFont typeface="Corbel" charset="0"/>
        <a:buChar char="›"/>
        <a:defRPr sz="2800" kern="1200">
          <a:solidFill>
            <a:schemeClr val="tx1"/>
          </a:solidFill>
          <a:latin typeface="+mn-lt"/>
          <a:ea typeface="ＭＳ Ｐゴシック" charset="-128"/>
          <a:cs typeface="+mn-cs"/>
        </a:defRPr>
      </a:lvl2pPr>
      <a:lvl3pPr marL="647700" indent="-215900" algn="l" defTabSz="685800" rtl="0" eaLnBrk="0" fontAlgn="base" hangingPunct="0">
        <a:lnSpc>
          <a:spcPct val="90000"/>
        </a:lnSpc>
        <a:spcBef>
          <a:spcPts val="300"/>
        </a:spcBef>
        <a:spcAft>
          <a:spcPct val="0"/>
        </a:spcAft>
        <a:buClr>
          <a:schemeClr val="accent1"/>
        </a:buClr>
        <a:buSzPct val="120000"/>
        <a:buFont typeface="Corbel" charset="0"/>
        <a:buChar char="–"/>
        <a:defRPr sz="2400" kern="1200">
          <a:solidFill>
            <a:schemeClr val="tx1"/>
          </a:solidFill>
          <a:latin typeface="+mn-lt"/>
          <a:ea typeface="ＭＳ Ｐゴシック" charset="-128"/>
          <a:cs typeface="+mn-cs"/>
        </a:defRPr>
      </a:lvl3pPr>
      <a:lvl4pPr marL="863600" indent="-215900" algn="l" defTabSz="685800" rtl="0" eaLnBrk="0" fontAlgn="base" hangingPunct="0">
        <a:lnSpc>
          <a:spcPct val="90000"/>
        </a:lnSpc>
        <a:spcBef>
          <a:spcPts val="300"/>
        </a:spcBef>
        <a:spcAft>
          <a:spcPct val="0"/>
        </a:spcAft>
        <a:buClr>
          <a:schemeClr val="accent1"/>
        </a:buClr>
        <a:buSzPct val="120000"/>
        <a:buFont typeface="Corbel" charset="0"/>
        <a:buChar char="–"/>
        <a:defRPr lang="en-US" sz="2400" kern="1200" dirty="0">
          <a:solidFill>
            <a:schemeClr val="tx1"/>
          </a:solidFill>
          <a:latin typeface="+mn-lt"/>
          <a:ea typeface="ＭＳ Ｐゴシック" charset="-128"/>
          <a:cs typeface="+mn-cs"/>
        </a:defRPr>
      </a:lvl4pPr>
      <a:lvl5pPr marL="1079500" indent="-215900" algn="l" defTabSz="685800" rtl="0" eaLnBrk="0" fontAlgn="base" hangingPunct="0">
        <a:lnSpc>
          <a:spcPct val="90000"/>
        </a:lnSpc>
        <a:spcBef>
          <a:spcPts val="300"/>
        </a:spcBef>
        <a:spcAft>
          <a:spcPct val="0"/>
        </a:spcAft>
        <a:buClr>
          <a:schemeClr val="accent1"/>
        </a:buClr>
        <a:buSzPct val="120000"/>
        <a:buFont typeface="Corbel" charset="0"/>
        <a:buChar char="–"/>
        <a:defRPr sz="2400" kern="1200">
          <a:solidFill>
            <a:schemeClr val="tx1"/>
          </a:solidFill>
          <a:latin typeface="+mn-lt"/>
          <a:ea typeface="ＭＳ Ｐゴシック" charset="-128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Placeholder 1"/>
          <p:cNvSpPr>
            <a:spLocks noGrp="1"/>
          </p:cNvSpPr>
          <p:nvPr>
            <p:ph type="title"/>
          </p:nvPr>
        </p:nvSpPr>
        <p:spPr bwMode="auto">
          <a:xfrm>
            <a:off x="2771775" y="-1588"/>
            <a:ext cx="6156325" cy="4476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  <p:sldLayoutId id="2147483763" r:id="rId2"/>
    <p:sldLayoutId id="2147483764" r:id="rId3"/>
    <p:sldLayoutId id="2147483765" r:id="rId4"/>
  </p:sldLayoutIdLst>
  <p:hf hdr="0"/>
  <p:txStyles>
    <p:titleStyle>
      <a:lvl1pPr algn="r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 b="1" kern="1200">
          <a:solidFill>
            <a:schemeClr val="bg1"/>
          </a:solidFill>
          <a:latin typeface="+mj-lt"/>
          <a:ea typeface="ＭＳ Ｐゴシック" charset="-128"/>
          <a:cs typeface="+mj-cs"/>
        </a:defRPr>
      </a:lvl1pPr>
      <a:lvl2pPr algn="r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Corbel" panose="020B0503020204020204" pitchFamily="34" charset="0"/>
          <a:ea typeface="ＭＳ Ｐゴシック" charset="-128"/>
        </a:defRPr>
      </a:lvl2pPr>
      <a:lvl3pPr algn="r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Corbel" panose="020B0503020204020204" pitchFamily="34" charset="0"/>
          <a:ea typeface="ＭＳ Ｐゴシック" charset="-128"/>
        </a:defRPr>
      </a:lvl3pPr>
      <a:lvl4pPr algn="r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Corbel" panose="020B0503020204020204" pitchFamily="34" charset="0"/>
          <a:ea typeface="ＭＳ Ｐゴシック" charset="-128"/>
        </a:defRPr>
      </a:lvl4pPr>
      <a:lvl5pPr algn="r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Corbel" panose="020B0503020204020204" pitchFamily="34" charset="0"/>
          <a:ea typeface="ＭＳ Ｐゴシック" charset="-128"/>
        </a:defRPr>
      </a:lvl5pPr>
      <a:lvl6pPr marL="457200" algn="r" defTabSz="685800" rtl="0" fontAlgn="base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Corbel" panose="020B0503020204020204" pitchFamily="34" charset="0"/>
        </a:defRPr>
      </a:lvl6pPr>
      <a:lvl7pPr marL="914400" algn="r" defTabSz="685800" rtl="0" fontAlgn="base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Corbel" panose="020B0503020204020204" pitchFamily="34" charset="0"/>
        </a:defRPr>
      </a:lvl7pPr>
      <a:lvl8pPr marL="1371600" algn="r" defTabSz="685800" rtl="0" fontAlgn="base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Corbel" panose="020B0503020204020204" pitchFamily="34" charset="0"/>
        </a:defRPr>
      </a:lvl8pPr>
      <a:lvl9pPr marL="1828800" algn="r" defTabSz="685800" rtl="0" fontAlgn="base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Corbel" panose="020B0503020204020204" pitchFamily="34" charset="0"/>
        </a:defRPr>
      </a:lvl9pPr>
    </p:titleStyle>
    <p:bodyStyle>
      <a:lvl1pPr marL="215900" indent="-215900" algn="l" defTabSz="685800" rtl="0" eaLnBrk="0" fontAlgn="base" hangingPunct="0">
        <a:lnSpc>
          <a:spcPct val="90000"/>
        </a:lnSpc>
        <a:spcBef>
          <a:spcPts val="900"/>
        </a:spcBef>
        <a:spcAft>
          <a:spcPct val="0"/>
        </a:spcAft>
        <a:buClr>
          <a:schemeClr val="accent1"/>
        </a:buClr>
        <a:buSzPct val="120000"/>
        <a:buFont typeface="Corbel" charset="0"/>
        <a:buChar char="»"/>
        <a:defRPr sz="2800" kern="1200">
          <a:solidFill>
            <a:schemeClr val="tx1"/>
          </a:solidFill>
          <a:latin typeface="+mn-lt"/>
          <a:ea typeface="ＭＳ Ｐゴシック" charset="-128"/>
          <a:cs typeface="+mn-cs"/>
        </a:defRPr>
      </a:lvl1pPr>
      <a:lvl2pPr marL="431800" indent="-215900" algn="l" defTabSz="685800" rtl="0" eaLnBrk="0" fontAlgn="base" hangingPunct="0">
        <a:lnSpc>
          <a:spcPct val="90000"/>
        </a:lnSpc>
        <a:spcBef>
          <a:spcPts val="750"/>
        </a:spcBef>
        <a:spcAft>
          <a:spcPct val="0"/>
        </a:spcAft>
        <a:buClr>
          <a:schemeClr val="accent1"/>
        </a:buClr>
        <a:buSzPct val="120000"/>
        <a:buFont typeface="Corbel" charset="0"/>
        <a:buChar char="›"/>
        <a:defRPr sz="2800" kern="1200">
          <a:solidFill>
            <a:schemeClr val="tx1"/>
          </a:solidFill>
          <a:latin typeface="+mn-lt"/>
          <a:ea typeface="ＭＳ Ｐゴシック" charset="-128"/>
          <a:cs typeface="+mn-cs"/>
        </a:defRPr>
      </a:lvl2pPr>
      <a:lvl3pPr marL="647700" indent="-215900" algn="l" defTabSz="685800" rtl="0" eaLnBrk="0" fontAlgn="base" hangingPunct="0">
        <a:lnSpc>
          <a:spcPct val="90000"/>
        </a:lnSpc>
        <a:spcBef>
          <a:spcPts val="300"/>
        </a:spcBef>
        <a:spcAft>
          <a:spcPct val="0"/>
        </a:spcAft>
        <a:buClr>
          <a:schemeClr val="accent1"/>
        </a:buClr>
        <a:buSzPct val="120000"/>
        <a:buFont typeface="Corbel" charset="0"/>
        <a:buChar char="–"/>
        <a:defRPr sz="2400" kern="1200">
          <a:solidFill>
            <a:schemeClr val="tx1"/>
          </a:solidFill>
          <a:latin typeface="+mn-lt"/>
          <a:ea typeface="ＭＳ Ｐゴシック" charset="-128"/>
          <a:cs typeface="+mn-cs"/>
        </a:defRPr>
      </a:lvl3pPr>
      <a:lvl4pPr marL="863600" indent="-215900" algn="l" defTabSz="685800" rtl="0" eaLnBrk="0" fontAlgn="base" hangingPunct="0">
        <a:lnSpc>
          <a:spcPct val="90000"/>
        </a:lnSpc>
        <a:spcBef>
          <a:spcPts val="300"/>
        </a:spcBef>
        <a:spcAft>
          <a:spcPct val="0"/>
        </a:spcAft>
        <a:buClr>
          <a:schemeClr val="accent1"/>
        </a:buClr>
        <a:buSzPct val="120000"/>
        <a:buFont typeface="Corbel" charset="0"/>
        <a:buChar char="–"/>
        <a:defRPr lang="en-US" sz="2400" kern="1200" dirty="0">
          <a:solidFill>
            <a:schemeClr val="tx1"/>
          </a:solidFill>
          <a:latin typeface="+mn-lt"/>
          <a:ea typeface="ＭＳ Ｐゴシック" charset="-128"/>
          <a:cs typeface="+mn-cs"/>
        </a:defRPr>
      </a:lvl4pPr>
      <a:lvl5pPr marL="1079500" indent="-215900" algn="l" defTabSz="685800" rtl="0" eaLnBrk="0" fontAlgn="base" hangingPunct="0">
        <a:lnSpc>
          <a:spcPct val="90000"/>
        </a:lnSpc>
        <a:spcBef>
          <a:spcPts val="300"/>
        </a:spcBef>
        <a:spcAft>
          <a:spcPct val="0"/>
        </a:spcAft>
        <a:buClr>
          <a:schemeClr val="accent1"/>
        </a:buClr>
        <a:buSzPct val="120000"/>
        <a:buFont typeface="Corbel" charset="0"/>
        <a:buChar char="–"/>
        <a:defRPr sz="2400" kern="1200">
          <a:solidFill>
            <a:schemeClr val="tx1"/>
          </a:solidFill>
          <a:latin typeface="+mn-lt"/>
          <a:ea typeface="ＭＳ Ｐゴシック" charset="-128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Placeholder 1"/>
          <p:cNvSpPr>
            <a:spLocks noGrp="1"/>
          </p:cNvSpPr>
          <p:nvPr>
            <p:ph type="title"/>
          </p:nvPr>
        </p:nvSpPr>
        <p:spPr bwMode="auto">
          <a:xfrm>
            <a:off x="2841625" y="-1588"/>
            <a:ext cx="6086475" cy="4476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endParaRPr lang="en-GB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15900" y="4872038"/>
            <a:ext cx="719138" cy="163512"/>
          </a:xfrm>
          <a:prstGeom prst="rect">
            <a:avLst/>
          </a:prstGeo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>
            <a:lvl1pPr>
              <a:defRPr sz="900" b="1">
                <a:solidFill>
                  <a:srgbClr val="9BA7A8"/>
                </a:solidFill>
              </a:defRPr>
            </a:lvl1pPr>
          </a:lstStyle>
          <a:p>
            <a:r>
              <a:rPr lang="en-GB" altLang="x-none" smtClean="0"/>
              <a:t>28/06/2017</a:t>
            </a:r>
            <a:endParaRPr lang="en-GB" altLang="x-non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35038" y="4872038"/>
            <a:ext cx="7273925" cy="163512"/>
          </a:xfrm>
          <a:prstGeom prst="rect">
            <a:avLst/>
          </a:prstGeom>
        </p:spPr>
        <p:txBody>
          <a:bodyPr vert="horz" wrap="square" lIns="0" tIns="7200" rIns="0" bIns="0" rtlCol="0" anchor="t" anchorCtr="0">
            <a:noAutofit/>
          </a:bodyPr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950">
                <a:solidFill>
                  <a:srgbClr val="9BA7A8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r>
              <a:rPr lang="en-GB" smtClean="0"/>
              <a:t>Historical Texts update: recent and forthcoming changes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08963" y="4872038"/>
            <a:ext cx="719137" cy="163512"/>
          </a:xfrm>
          <a:prstGeom prst="rect">
            <a:avLst/>
          </a:prstGeo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>
            <a:lvl1pPr algn="r">
              <a:defRPr sz="900" b="1">
                <a:solidFill>
                  <a:srgbClr val="9BA7A8"/>
                </a:solidFill>
              </a:defRPr>
            </a:lvl1pPr>
          </a:lstStyle>
          <a:p>
            <a:fld id="{F9A1FAEB-7651-1741-A460-4DB8934C67B6}" type="slidenum">
              <a:rPr lang="en-GB" altLang="x-none"/>
              <a:pPr/>
              <a:t>‹#›</a:t>
            </a:fld>
            <a:endParaRPr lang="en-GB" altLang="x-none"/>
          </a:p>
        </p:txBody>
      </p:sp>
      <p:pic>
        <p:nvPicPr>
          <p:cNvPr id="6150" name="Picture 6" descr="2013_Jisc_Logo_RGB300(19.5mm)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900" y="0"/>
            <a:ext cx="719138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151" name="Straight Connector 9"/>
          <p:cNvCxnSpPr>
            <a:cxnSpLocks noChangeShapeType="1"/>
          </p:cNvCxnSpPr>
          <p:nvPr/>
        </p:nvCxnSpPr>
        <p:spPr bwMode="auto">
          <a:xfrm>
            <a:off x="215900" y="519113"/>
            <a:ext cx="8712200" cy="0"/>
          </a:xfrm>
          <a:prstGeom prst="line">
            <a:avLst/>
          </a:prstGeom>
          <a:noFill/>
          <a:ln w="6350">
            <a:solidFill>
              <a:srgbClr val="2C384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152" name="Straight Connector 10"/>
          <p:cNvCxnSpPr>
            <a:cxnSpLocks noChangeShapeType="1"/>
          </p:cNvCxnSpPr>
          <p:nvPr/>
        </p:nvCxnSpPr>
        <p:spPr bwMode="auto">
          <a:xfrm>
            <a:off x="215900" y="4872038"/>
            <a:ext cx="8712200" cy="0"/>
          </a:xfrm>
          <a:prstGeom prst="line">
            <a:avLst/>
          </a:prstGeom>
          <a:noFill/>
          <a:ln w="6350">
            <a:solidFill>
              <a:srgbClr val="2C384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4" name="Oval 13"/>
          <p:cNvSpPr/>
          <p:nvPr/>
        </p:nvSpPr>
        <p:spPr>
          <a:xfrm>
            <a:off x="904875" y="3479800"/>
            <a:ext cx="1187450" cy="1189038"/>
          </a:xfrm>
          <a:prstGeom prst="ellipse">
            <a:avLst/>
          </a:prstGeom>
          <a:solidFill>
            <a:srgbClr val="9F35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1050" dirty="0">
                <a:solidFill>
                  <a:srgbClr val="FFFFFF"/>
                </a:solidFill>
              </a:rPr>
              <a:t>Jisc Dark Orange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1050" dirty="0">
                <a:solidFill>
                  <a:srgbClr val="FFFFFF"/>
                </a:solidFill>
              </a:rPr>
              <a:t>R:159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1050" dirty="0">
                <a:solidFill>
                  <a:srgbClr val="FFFFFF"/>
                </a:solidFill>
              </a:rPr>
              <a:t>G:53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1050" dirty="0">
                <a:solidFill>
                  <a:srgbClr val="FFFFFF"/>
                </a:solidFill>
              </a:rPr>
              <a:t>B:21</a:t>
            </a:r>
          </a:p>
        </p:txBody>
      </p:sp>
      <p:sp>
        <p:nvSpPr>
          <p:cNvPr id="17" name="Oval 16"/>
          <p:cNvSpPr/>
          <p:nvPr/>
        </p:nvSpPr>
        <p:spPr>
          <a:xfrm>
            <a:off x="760413" y="723900"/>
            <a:ext cx="1476375" cy="1474788"/>
          </a:xfrm>
          <a:prstGeom prst="ellipse">
            <a:avLst/>
          </a:prstGeom>
          <a:solidFill>
            <a:srgbClr val="E85E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1200" dirty="0">
                <a:solidFill>
                  <a:srgbClr val="FFFFFF"/>
                </a:solidFill>
              </a:rPr>
              <a:t>Jisc Orange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1200" dirty="0">
                <a:solidFill>
                  <a:srgbClr val="FFFFFF"/>
                </a:solidFill>
              </a:rPr>
              <a:t>R:232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1200" dirty="0">
                <a:solidFill>
                  <a:srgbClr val="FFFFFF"/>
                </a:solidFill>
              </a:rPr>
              <a:t>G:94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1200" dirty="0">
                <a:solidFill>
                  <a:srgbClr val="FFFFFF"/>
                </a:solidFill>
              </a:rPr>
              <a:t>B:18</a:t>
            </a:r>
          </a:p>
        </p:txBody>
      </p:sp>
      <p:sp>
        <p:nvSpPr>
          <p:cNvPr id="26" name="Oval 25"/>
          <p:cNvSpPr>
            <a:spLocks noChangeAspect="1"/>
          </p:cNvSpPr>
          <p:nvPr/>
        </p:nvSpPr>
        <p:spPr>
          <a:xfrm>
            <a:off x="6499225" y="3479800"/>
            <a:ext cx="1189038" cy="1189038"/>
          </a:xfrm>
          <a:prstGeom prst="ellipse">
            <a:avLst/>
          </a:prstGeom>
          <a:solidFill>
            <a:schemeClr val="bg1"/>
          </a:solidFill>
          <a:ln>
            <a:solidFill>
              <a:srgbClr val="2C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1050" dirty="0">
                <a:solidFill>
                  <a:srgbClr val="2C3841"/>
                </a:solidFill>
              </a:rPr>
              <a:t>Jisc Text Grey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1050" dirty="0">
                <a:solidFill>
                  <a:srgbClr val="2C3841"/>
                </a:solidFill>
              </a:rPr>
              <a:t>R:202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1050" dirty="0">
                <a:solidFill>
                  <a:srgbClr val="2C3841"/>
                </a:solidFill>
              </a:rPr>
              <a:t>G:220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1050" dirty="0">
                <a:solidFill>
                  <a:srgbClr val="2C3841"/>
                </a:solidFill>
              </a:rPr>
              <a:t>B:240</a:t>
            </a:r>
          </a:p>
        </p:txBody>
      </p:sp>
      <p:grpSp>
        <p:nvGrpSpPr>
          <p:cNvPr id="6156" name="Group 36"/>
          <p:cNvGrpSpPr>
            <a:grpSpLocks/>
          </p:cNvGrpSpPr>
          <p:nvPr/>
        </p:nvGrpSpPr>
        <p:grpSpPr bwMode="auto">
          <a:xfrm>
            <a:off x="2789238" y="2182813"/>
            <a:ext cx="6138862" cy="1187450"/>
            <a:chOff x="2788478" y="1871025"/>
            <a:chExt cx="6139621" cy="1188000"/>
          </a:xfrm>
        </p:grpSpPr>
        <p:sp>
          <p:nvSpPr>
            <p:cNvPr id="9" name="Oval 8"/>
            <p:cNvSpPr>
              <a:spLocks noChangeAspect="1"/>
            </p:cNvSpPr>
            <p:nvPr/>
          </p:nvSpPr>
          <p:spPr>
            <a:xfrm>
              <a:off x="5263696" y="1871025"/>
              <a:ext cx="1189185" cy="1188000"/>
            </a:xfrm>
            <a:prstGeom prst="ellipse">
              <a:avLst/>
            </a:prstGeom>
            <a:solidFill>
              <a:srgbClr val="4585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GB" sz="1050" dirty="0">
                  <a:solidFill>
                    <a:schemeClr val="bg1"/>
                  </a:solidFill>
                </a:rPr>
                <a:t>Jisc Green</a:t>
              </a: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GB" sz="1050" dirty="0">
                  <a:solidFill>
                    <a:schemeClr val="bg1"/>
                  </a:solidFill>
                </a:rPr>
                <a:t>R:69</a:t>
              </a: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GB" sz="1050" dirty="0">
                  <a:solidFill>
                    <a:schemeClr val="bg1"/>
                  </a:solidFill>
                </a:rPr>
                <a:t>G:133</a:t>
              </a: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GB" sz="1050" dirty="0">
                  <a:solidFill>
                    <a:schemeClr val="bg1"/>
                  </a:solidFill>
                </a:rPr>
                <a:t>B:37</a:t>
              </a:r>
            </a:p>
          </p:txBody>
        </p:sp>
        <p:sp>
          <p:nvSpPr>
            <p:cNvPr id="23" name="Oval 22"/>
            <p:cNvSpPr>
              <a:spLocks noChangeAspect="1"/>
            </p:cNvSpPr>
            <p:nvPr/>
          </p:nvSpPr>
          <p:spPr>
            <a:xfrm>
              <a:off x="7740502" y="1871025"/>
              <a:ext cx="1187597" cy="1188000"/>
            </a:xfrm>
            <a:prstGeom prst="ellipse">
              <a:avLst/>
            </a:prstGeom>
            <a:solidFill>
              <a:srgbClr val="5524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GB" sz="1050" dirty="0">
                  <a:solidFill>
                    <a:schemeClr val="bg1"/>
                  </a:solidFill>
                </a:rPr>
                <a:t>Jisc Purple</a:t>
              </a: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GB" sz="1050" dirty="0">
                  <a:solidFill>
                    <a:schemeClr val="bg1"/>
                  </a:solidFill>
                </a:rPr>
                <a:t>R:85</a:t>
              </a: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GB" sz="1050" dirty="0">
                  <a:solidFill>
                    <a:schemeClr val="bg1"/>
                  </a:solidFill>
                </a:rPr>
                <a:t>G:36</a:t>
              </a: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GB" sz="1050" dirty="0">
                  <a:solidFill>
                    <a:schemeClr val="bg1"/>
                  </a:solidFill>
                </a:rPr>
                <a:t>B:129</a:t>
              </a:r>
            </a:p>
          </p:txBody>
        </p:sp>
        <p:sp>
          <p:nvSpPr>
            <p:cNvPr id="24" name="Oval 23"/>
            <p:cNvSpPr>
              <a:spLocks noChangeAspect="1"/>
            </p:cNvSpPr>
            <p:nvPr/>
          </p:nvSpPr>
          <p:spPr>
            <a:xfrm>
              <a:off x="6502099" y="1871025"/>
              <a:ext cx="1187597" cy="1188000"/>
            </a:xfrm>
            <a:prstGeom prst="ellipse">
              <a:avLst/>
            </a:prstGeom>
            <a:solidFill>
              <a:srgbClr val="0055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GB" sz="1050" dirty="0">
                  <a:solidFill>
                    <a:schemeClr val="bg1"/>
                  </a:solidFill>
                </a:rPr>
                <a:t>Jisc Indigo</a:t>
              </a: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GB" sz="1050" dirty="0">
                  <a:solidFill>
                    <a:schemeClr val="bg1"/>
                  </a:solidFill>
                </a:rPr>
                <a:t>R:0</a:t>
              </a: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GB" sz="1050" dirty="0">
                  <a:solidFill>
                    <a:schemeClr val="bg1"/>
                  </a:solidFill>
                </a:rPr>
                <a:t>G:85</a:t>
              </a: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GB" sz="1050" dirty="0">
                  <a:solidFill>
                    <a:schemeClr val="bg1"/>
                  </a:solidFill>
                </a:rPr>
                <a:t>B:127</a:t>
              </a:r>
            </a:p>
          </p:txBody>
        </p:sp>
        <p:sp>
          <p:nvSpPr>
            <p:cNvPr id="13" name="Oval 12"/>
            <p:cNvSpPr>
              <a:spLocks noChangeAspect="1"/>
            </p:cNvSpPr>
            <p:nvPr/>
          </p:nvSpPr>
          <p:spPr>
            <a:xfrm>
              <a:off x="2788478" y="1871025"/>
              <a:ext cx="1187597" cy="1188000"/>
            </a:xfrm>
            <a:prstGeom prst="ellipse">
              <a:avLst/>
            </a:prstGeom>
            <a:solidFill>
              <a:srgbClr val="8200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GB" sz="1050" dirty="0">
                  <a:solidFill>
                    <a:schemeClr val="bg1"/>
                  </a:solidFill>
                </a:rPr>
                <a:t>Jisc Maroon</a:t>
              </a: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GB" sz="1050" dirty="0">
                  <a:solidFill>
                    <a:schemeClr val="bg1"/>
                  </a:solidFill>
                </a:rPr>
                <a:t>R:130</a:t>
              </a: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GB" sz="1050" dirty="0">
                  <a:solidFill>
                    <a:schemeClr val="bg1"/>
                  </a:solidFill>
                </a:rPr>
                <a:t>G:0</a:t>
              </a: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GB" sz="1050" dirty="0">
                  <a:solidFill>
                    <a:schemeClr val="bg1"/>
                  </a:solidFill>
                </a:rPr>
                <a:t>B:54</a:t>
              </a:r>
            </a:p>
          </p:txBody>
        </p:sp>
        <p:sp>
          <p:nvSpPr>
            <p:cNvPr id="12" name="Oval 11"/>
            <p:cNvSpPr>
              <a:spLocks noChangeAspect="1"/>
            </p:cNvSpPr>
            <p:nvPr/>
          </p:nvSpPr>
          <p:spPr>
            <a:xfrm>
              <a:off x="4026881" y="1871025"/>
              <a:ext cx="1187597" cy="1188000"/>
            </a:xfrm>
            <a:prstGeom prst="ellipse">
              <a:avLst/>
            </a:prstGeom>
            <a:solidFill>
              <a:srgbClr val="8A73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GB" sz="1050" dirty="0">
                  <a:solidFill>
                    <a:schemeClr val="bg1"/>
                  </a:solidFill>
                </a:rPr>
                <a:t>Jisc Olive</a:t>
              </a: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GB" sz="1050" dirty="0">
                  <a:solidFill>
                    <a:schemeClr val="bg1"/>
                  </a:solidFill>
                </a:rPr>
                <a:t>R:138</a:t>
              </a: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GB" sz="1050" dirty="0">
                  <a:solidFill>
                    <a:schemeClr val="bg1"/>
                  </a:solidFill>
                </a:rPr>
                <a:t>G:115</a:t>
              </a: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GB" sz="1050" dirty="0">
                  <a:solidFill>
                    <a:schemeClr val="bg1"/>
                  </a:solidFill>
                </a:rPr>
                <a:t>B:0</a:t>
              </a:r>
            </a:p>
          </p:txBody>
        </p:sp>
      </p:grpSp>
      <p:grpSp>
        <p:nvGrpSpPr>
          <p:cNvPr id="6157" name="Group 37"/>
          <p:cNvGrpSpPr>
            <a:grpSpLocks/>
          </p:cNvGrpSpPr>
          <p:nvPr/>
        </p:nvGrpSpPr>
        <p:grpSpPr bwMode="auto">
          <a:xfrm>
            <a:off x="2789238" y="866775"/>
            <a:ext cx="6138862" cy="1206500"/>
            <a:chOff x="2788478" y="791024"/>
            <a:chExt cx="6139622" cy="1205352"/>
          </a:xfrm>
        </p:grpSpPr>
        <p:sp>
          <p:nvSpPr>
            <p:cNvPr id="20" name="Oval 19"/>
            <p:cNvSpPr>
              <a:spLocks noChangeAspect="1"/>
            </p:cNvSpPr>
            <p:nvPr/>
          </p:nvSpPr>
          <p:spPr>
            <a:xfrm>
              <a:off x="5263696" y="806884"/>
              <a:ext cx="1189185" cy="1187907"/>
            </a:xfrm>
            <a:prstGeom prst="ellipse">
              <a:avLst/>
            </a:prstGeom>
            <a:solidFill>
              <a:srgbClr val="B2BB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GB" sz="1050" dirty="0">
                  <a:solidFill>
                    <a:srgbClr val="FFFFFF"/>
                  </a:solidFill>
                </a:rPr>
                <a:t>Jisc Lime</a:t>
              </a: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GB" sz="1050" dirty="0">
                  <a:solidFill>
                    <a:srgbClr val="FFFFFF"/>
                  </a:solidFill>
                </a:rPr>
                <a:t>R:178</a:t>
              </a: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GB" sz="1050" dirty="0">
                  <a:solidFill>
                    <a:srgbClr val="FFFFFF"/>
                  </a:solidFill>
                </a:rPr>
                <a:t>G:187</a:t>
              </a: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GB" sz="1050" dirty="0">
                  <a:solidFill>
                    <a:srgbClr val="FFFFFF"/>
                  </a:solidFill>
                </a:rPr>
                <a:t>B:28</a:t>
              </a:r>
            </a:p>
          </p:txBody>
        </p:sp>
        <p:sp>
          <p:nvSpPr>
            <p:cNvPr id="15" name="Oval 14"/>
            <p:cNvSpPr>
              <a:spLocks noChangeAspect="1"/>
            </p:cNvSpPr>
            <p:nvPr/>
          </p:nvSpPr>
          <p:spPr>
            <a:xfrm>
              <a:off x="7740503" y="791024"/>
              <a:ext cx="1187597" cy="1187907"/>
            </a:xfrm>
            <a:prstGeom prst="ellipse">
              <a:avLst/>
            </a:prstGeom>
            <a:solidFill>
              <a:srgbClr val="B71A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GB" sz="1050" dirty="0">
                  <a:solidFill>
                    <a:srgbClr val="FFFFFF"/>
                  </a:solidFill>
                </a:rPr>
                <a:t>Jisc Violet</a:t>
              </a: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GB" sz="1050" dirty="0">
                  <a:solidFill>
                    <a:srgbClr val="FFFFFF"/>
                  </a:solidFill>
                </a:rPr>
                <a:t>R:183</a:t>
              </a: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GB" sz="1050" dirty="0">
                  <a:solidFill>
                    <a:srgbClr val="FFFFFF"/>
                  </a:solidFill>
                </a:rPr>
                <a:t>G:26</a:t>
              </a: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GB" sz="1050" dirty="0">
                  <a:solidFill>
                    <a:srgbClr val="FFFFFF"/>
                  </a:solidFill>
                </a:rPr>
                <a:t>B:139</a:t>
              </a:r>
            </a:p>
          </p:txBody>
        </p:sp>
        <p:sp>
          <p:nvSpPr>
            <p:cNvPr id="16" name="Oval 15"/>
            <p:cNvSpPr>
              <a:spLocks noChangeAspect="1"/>
            </p:cNvSpPr>
            <p:nvPr/>
          </p:nvSpPr>
          <p:spPr>
            <a:xfrm>
              <a:off x="6502100" y="806884"/>
              <a:ext cx="1187597" cy="1187907"/>
            </a:xfrm>
            <a:prstGeom prst="ellipse">
              <a:avLst/>
            </a:prstGeom>
            <a:solidFill>
              <a:srgbClr val="0092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GB" sz="1050" dirty="0">
                  <a:solidFill>
                    <a:srgbClr val="FFFFFF"/>
                  </a:solidFill>
                </a:rPr>
                <a:t>Jisc Blue</a:t>
              </a: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GB" sz="1050" dirty="0">
                  <a:solidFill>
                    <a:srgbClr val="FFFFFF"/>
                  </a:solidFill>
                </a:rPr>
                <a:t>R:0</a:t>
              </a: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GB" sz="1050" dirty="0">
                  <a:solidFill>
                    <a:srgbClr val="FFFFFF"/>
                  </a:solidFill>
                </a:rPr>
                <a:t>G:146</a:t>
              </a: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GB" sz="1050" dirty="0">
                  <a:solidFill>
                    <a:srgbClr val="FFFFFF"/>
                  </a:solidFill>
                </a:rPr>
                <a:t>B:203</a:t>
              </a:r>
            </a:p>
          </p:txBody>
        </p:sp>
        <p:sp>
          <p:nvSpPr>
            <p:cNvPr id="18" name="Oval 17"/>
            <p:cNvSpPr>
              <a:spLocks noChangeAspect="1"/>
            </p:cNvSpPr>
            <p:nvPr/>
          </p:nvSpPr>
          <p:spPr>
            <a:xfrm>
              <a:off x="2788478" y="808470"/>
              <a:ext cx="1187597" cy="1187906"/>
            </a:xfrm>
            <a:prstGeom prst="ellipse">
              <a:avLst/>
            </a:prstGeom>
            <a:solidFill>
              <a:srgbClr val="E615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GB" sz="1050" dirty="0">
                  <a:solidFill>
                    <a:schemeClr val="bg1"/>
                  </a:solidFill>
                </a:rPr>
                <a:t>Jisc Pink</a:t>
              </a: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GB" sz="1050" dirty="0">
                  <a:solidFill>
                    <a:schemeClr val="bg1"/>
                  </a:solidFill>
                </a:rPr>
                <a:t>R:230</a:t>
              </a: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GB" sz="1050" dirty="0">
                  <a:solidFill>
                    <a:schemeClr val="bg1"/>
                  </a:solidFill>
                </a:rPr>
                <a:t>G:21</a:t>
              </a: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GB" sz="1050" dirty="0">
                  <a:solidFill>
                    <a:schemeClr val="bg1"/>
                  </a:solidFill>
                </a:rPr>
                <a:t>B:84</a:t>
              </a:r>
            </a:p>
          </p:txBody>
        </p:sp>
        <p:sp>
          <p:nvSpPr>
            <p:cNvPr id="19" name="Oval 18"/>
            <p:cNvSpPr>
              <a:spLocks noChangeAspect="1"/>
            </p:cNvSpPr>
            <p:nvPr/>
          </p:nvSpPr>
          <p:spPr>
            <a:xfrm>
              <a:off x="4026881" y="808470"/>
              <a:ext cx="1187597" cy="1187906"/>
            </a:xfrm>
            <a:prstGeom prst="ellipse">
              <a:avLst/>
            </a:prstGeom>
            <a:solidFill>
              <a:srgbClr val="F9B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GB" sz="1050" dirty="0">
                  <a:solidFill>
                    <a:schemeClr val="bg1"/>
                  </a:solidFill>
                </a:rPr>
                <a:t>Jisc Yellow</a:t>
              </a: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GB" sz="1050" dirty="0">
                  <a:solidFill>
                    <a:schemeClr val="bg1"/>
                  </a:solidFill>
                </a:rPr>
                <a:t>R:249</a:t>
              </a: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GB" sz="1050" dirty="0">
                  <a:solidFill>
                    <a:schemeClr val="bg1"/>
                  </a:solidFill>
                </a:rPr>
                <a:t>G:176</a:t>
              </a: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GB" sz="1050" dirty="0">
                  <a:solidFill>
                    <a:schemeClr val="bg1"/>
                  </a:solidFill>
                </a:rPr>
                <a:t>B:80</a:t>
              </a:r>
            </a:p>
          </p:txBody>
        </p:sp>
      </p:grpSp>
      <p:grpSp>
        <p:nvGrpSpPr>
          <p:cNvPr id="6158" name="Group 38"/>
          <p:cNvGrpSpPr>
            <a:grpSpLocks/>
          </p:cNvGrpSpPr>
          <p:nvPr/>
        </p:nvGrpSpPr>
        <p:grpSpPr bwMode="auto">
          <a:xfrm>
            <a:off x="2789238" y="3479800"/>
            <a:ext cx="3662362" cy="1189038"/>
            <a:chOff x="2788478" y="3404192"/>
            <a:chExt cx="3663810" cy="1188000"/>
          </a:xfrm>
        </p:grpSpPr>
        <p:sp>
          <p:nvSpPr>
            <p:cNvPr id="22" name="Oval 21"/>
            <p:cNvSpPr>
              <a:spLocks noChangeAspect="1"/>
            </p:cNvSpPr>
            <p:nvPr/>
          </p:nvSpPr>
          <p:spPr>
            <a:xfrm>
              <a:off x="5264369" y="3404192"/>
              <a:ext cx="1187919" cy="1188000"/>
            </a:xfrm>
            <a:prstGeom prst="ellipse">
              <a:avLst/>
            </a:prstGeom>
            <a:solidFill>
              <a:srgbClr val="CADC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GB" sz="1050" dirty="0">
                  <a:solidFill>
                    <a:schemeClr val="tx1"/>
                  </a:solidFill>
                </a:rPr>
                <a:t>Jisc Light Grey</a:t>
              </a: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GB" sz="1050" dirty="0">
                  <a:solidFill>
                    <a:schemeClr val="tx1"/>
                  </a:solidFill>
                </a:rPr>
                <a:t>R:202</a:t>
              </a: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GB" sz="1050" dirty="0">
                  <a:solidFill>
                    <a:schemeClr val="tx1"/>
                  </a:solidFill>
                </a:rPr>
                <a:t>G:220</a:t>
              </a: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GB" sz="1050" dirty="0">
                  <a:solidFill>
                    <a:schemeClr val="tx1"/>
                  </a:solidFill>
                </a:rPr>
                <a:t>B:240</a:t>
              </a:r>
            </a:p>
          </p:txBody>
        </p:sp>
        <p:sp>
          <p:nvSpPr>
            <p:cNvPr id="27" name="Oval 26"/>
            <p:cNvSpPr>
              <a:spLocks noChangeAspect="1"/>
            </p:cNvSpPr>
            <p:nvPr/>
          </p:nvSpPr>
          <p:spPr>
            <a:xfrm>
              <a:off x="2788478" y="3404192"/>
              <a:ext cx="1187919" cy="1188000"/>
            </a:xfrm>
            <a:prstGeom prst="ellipse">
              <a:avLst/>
            </a:prstGeom>
            <a:solidFill>
              <a:srgbClr val="9BA7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GB" sz="1050" dirty="0">
                  <a:solidFill>
                    <a:schemeClr val="bg1"/>
                  </a:solidFill>
                </a:rPr>
                <a:t>Jisc Dark Grey</a:t>
              </a: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GB" sz="1050" dirty="0">
                  <a:solidFill>
                    <a:schemeClr val="bg1"/>
                  </a:solidFill>
                </a:rPr>
                <a:t>R:155</a:t>
              </a: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GB" sz="1050" dirty="0">
                  <a:solidFill>
                    <a:schemeClr val="bg1"/>
                  </a:solidFill>
                </a:rPr>
                <a:t>G:167</a:t>
              </a: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GB" sz="1050" dirty="0">
                  <a:solidFill>
                    <a:schemeClr val="bg1"/>
                  </a:solidFill>
                </a:rPr>
                <a:t>B:176</a:t>
              </a:r>
            </a:p>
          </p:txBody>
        </p:sp>
        <p:sp>
          <p:nvSpPr>
            <p:cNvPr id="28" name="Oval 27"/>
            <p:cNvSpPr>
              <a:spLocks noChangeAspect="1"/>
            </p:cNvSpPr>
            <p:nvPr/>
          </p:nvSpPr>
          <p:spPr>
            <a:xfrm>
              <a:off x="4025629" y="3404192"/>
              <a:ext cx="1189508" cy="1188000"/>
            </a:xfrm>
            <a:prstGeom prst="ellipse">
              <a:avLst/>
            </a:prstGeom>
            <a:solidFill>
              <a:srgbClr val="B9C9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GB" sz="1050" dirty="0">
                  <a:solidFill>
                    <a:schemeClr val="tx1"/>
                  </a:solidFill>
                </a:rPr>
                <a:t>Jisc Dark Grey</a:t>
              </a: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GB" sz="1050" dirty="0">
                  <a:solidFill>
                    <a:schemeClr val="tx1"/>
                  </a:solidFill>
                </a:rPr>
                <a:t>R:185</a:t>
              </a: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GB" sz="1050" dirty="0">
                  <a:solidFill>
                    <a:schemeClr val="tx1"/>
                  </a:solidFill>
                </a:rPr>
                <a:t>G:201</a:t>
              </a: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GB" sz="1050" dirty="0">
                  <a:solidFill>
                    <a:schemeClr val="tx1"/>
                  </a:solidFill>
                </a:rPr>
                <a:t>B:213</a:t>
              </a: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5" r:id="rId1"/>
  </p:sldLayoutIdLst>
  <p:hf hdr="0"/>
  <p:txStyles>
    <p:titleStyle>
      <a:lvl1pPr algn="r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 b="1" kern="1200">
          <a:solidFill>
            <a:srgbClr val="B71A8B"/>
          </a:solidFill>
          <a:latin typeface="+mj-lt"/>
          <a:ea typeface="ＭＳ Ｐゴシック" charset="-128"/>
          <a:cs typeface="+mj-cs"/>
        </a:defRPr>
      </a:lvl1pPr>
      <a:lvl2pPr algn="r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rgbClr val="B71A8B"/>
          </a:solidFill>
          <a:latin typeface="Corbel" panose="020B0503020204020204" pitchFamily="34" charset="0"/>
          <a:ea typeface="ＭＳ Ｐゴシック" charset="-128"/>
        </a:defRPr>
      </a:lvl2pPr>
      <a:lvl3pPr algn="r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rgbClr val="B71A8B"/>
          </a:solidFill>
          <a:latin typeface="Corbel" panose="020B0503020204020204" pitchFamily="34" charset="0"/>
          <a:ea typeface="ＭＳ Ｐゴシック" charset="-128"/>
        </a:defRPr>
      </a:lvl3pPr>
      <a:lvl4pPr algn="r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rgbClr val="B71A8B"/>
          </a:solidFill>
          <a:latin typeface="Corbel" panose="020B0503020204020204" pitchFamily="34" charset="0"/>
          <a:ea typeface="ＭＳ Ｐゴシック" charset="-128"/>
        </a:defRPr>
      </a:lvl4pPr>
      <a:lvl5pPr algn="r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rgbClr val="B71A8B"/>
          </a:solidFill>
          <a:latin typeface="Corbel" panose="020B0503020204020204" pitchFamily="34" charset="0"/>
          <a:ea typeface="ＭＳ Ｐゴシック" charset="-128"/>
        </a:defRPr>
      </a:lvl5pPr>
      <a:lvl6pPr marL="457200" algn="r" defTabSz="685800" rtl="0" fontAlgn="base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rgbClr val="B71A8B"/>
          </a:solidFill>
          <a:latin typeface="Corbel" panose="020B0503020204020204" pitchFamily="34" charset="0"/>
        </a:defRPr>
      </a:lvl6pPr>
      <a:lvl7pPr marL="914400" algn="r" defTabSz="685800" rtl="0" fontAlgn="base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rgbClr val="B71A8B"/>
          </a:solidFill>
          <a:latin typeface="Corbel" panose="020B0503020204020204" pitchFamily="34" charset="0"/>
        </a:defRPr>
      </a:lvl7pPr>
      <a:lvl8pPr marL="1371600" algn="r" defTabSz="685800" rtl="0" fontAlgn="base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rgbClr val="B71A8B"/>
          </a:solidFill>
          <a:latin typeface="Corbel" panose="020B0503020204020204" pitchFamily="34" charset="0"/>
        </a:defRPr>
      </a:lvl8pPr>
      <a:lvl9pPr marL="1828800" algn="r" defTabSz="685800" rtl="0" fontAlgn="base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rgbClr val="B71A8B"/>
          </a:solidFill>
          <a:latin typeface="Corbel" panose="020B0503020204020204" pitchFamily="34" charset="0"/>
        </a:defRPr>
      </a:lvl9pPr>
    </p:titleStyle>
    <p:bodyStyle>
      <a:lvl1pPr marL="215900" indent="-215900" algn="l" defTabSz="685800" rtl="0" eaLnBrk="0" fontAlgn="base" hangingPunct="0">
        <a:lnSpc>
          <a:spcPct val="90000"/>
        </a:lnSpc>
        <a:spcBef>
          <a:spcPts val="900"/>
        </a:spcBef>
        <a:spcAft>
          <a:spcPct val="0"/>
        </a:spcAft>
        <a:buClr>
          <a:schemeClr val="accent1"/>
        </a:buClr>
        <a:buSzPct val="120000"/>
        <a:buFont typeface="Corbel" charset="0"/>
        <a:buChar char="»"/>
        <a:defRPr sz="2800" kern="1200">
          <a:solidFill>
            <a:schemeClr val="tx1"/>
          </a:solidFill>
          <a:latin typeface="+mn-lt"/>
          <a:ea typeface="ＭＳ Ｐゴシック" charset="-128"/>
          <a:cs typeface="+mn-cs"/>
        </a:defRPr>
      </a:lvl1pPr>
      <a:lvl2pPr marL="431800" indent="-215900" algn="l" defTabSz="685800" rtl="0" eaLnBrk="0" fontAlgn="base" hangingPunct="0">
        <a:lnSpc>
          <a:spcPct val="90000"/>
        </a:lnSpc>
        <a:spcBef>
          <a:spcPts val="750"/>
        </a:spcBef>
        <a:spcAft>
          <a:spcPct val="0"/>
        </a:spcAft>
        <a:buClr>
          <a:schemeClr val="accent1"/>
        </a:buClr>
        <a:buSzPct val="120000"/>
        <a:buFont typeface="Corbel" charset="0"/>
        <a:buChar char="›"/>
        <a:defRPr sz="2800" kern="1200">
          <a:solidFill>
            <a:schemeClr val="tx1"/>
          </a:solidFill>
          <a:latin typeface="+mn-lt"/>
          <a:ea typeface="ＭＳ Ｐゴシック" charset="-128"/>
          <a:cs typeface="+mn-cs"/>
        </a:defRPr>
      </a:lvl2pPr>
      <a:lvl3pPr marL="647700" indent="-215900" algn="l" defTabSz="685800" rtl="0" eaLnBrk="0" fontAlgn="base" hangingPunct="0">
        <a:lnSpc>
          <a:spcPct val="90000"/>
        </a:lnSpc>
        <a:spcBef>
          <a:spcPts val="300"/>
        </a:spcBef>
        <a:spcAft>
          <a:spcPct val="0"/>
        </a:spcAft>
        <a:buClr>
          <a:schemeClr val="accent1"/>
        </a:buClr>
        <a:buSzPct val="120000"/>
        <a:buFont typeface="Corbel" charset="0"/>
        <a:buChar char="–"/>
        <a:defRPr sz="2400" kern="1200">
          <a:solidFill>
            <a:schemeClr val="tx1"/>
          </a:solidFill>
          <a:latin typeface="+mn-lt"/>
          <a:ea typeface="ＭＳ Ｐゴシック" charset="-128"/>
          <a:cs typeface="+mn-cs"/>
        </a:defRPr>
      </a:lvl3pPr>
      <a:lvl4pPr marL="863600" indent="-215900" algn="l" defTabSz="685800" rtl="0" eaLnBrk="0" fontAlgn="base" hangingPunct="0">
        <a:lnSpc>
          <a:spcPct val="90000"/>
        </a:lnSpc>
        <a:spcBef>
          <a:spcPts val="300"/>
        </a:spcBef>
        <a:spcAft>
          <a:spcPct val="0"/>
        </a:spcAft>
        <a:buClr>
          <a:schemeClr val="accent1"/>
        </a:buClr>
        <a:buSzPct val="120000"/>
        <a:buFont typeface="Corbel" charset="0"/>
        <a:buChar char="–"/>
        <a:defRPr lang="en-US" sz="2400" kern="1200" dirty="0">
          <a:solidFill>
            <a:schemeClr val="tx1"/>
          </a:solidFill>
          <a:latin typeface="+mn-lt"/>
          <a:ea typeface="ＭＳ Ｐゴシック" charset="-128"/>
          <a:cs typeface="+mn-cs"/>
        </a:defRPr>
      </a:lvl4pPr>
      <a:lvl5pPr marL="1079500" indent="-215900" algn="l" defTabSz="685800" rtl="0" eaLnBrk="0" fontAlgn="base" hangingPunct="0">
        <a:lnSpc>
          <a:spcPct val="90000"/>
        </a:lnSpc>
        <a:spcBef>
          <a:spcPts val="300"/>
        </a:spcBef>
        <a:spcAft>
          <a:spcPct val="0"/>
        </a:spcAft>
        <a:buClr>
          <a:schemeClr val="accent1"/>
        </a:buClr>
        <a:buSzPct val="120000"/>
        <a:buFont typeface="Corbel" charset="0"/>
        <a:buChar char="–"/>
        <a:defRPr sz="2400" kern="1200">
          <a:solidFill>
            <a:schemeClr val="tx1"/>
          </a:solidFill>
          <a:latin typeface="+mn-lt"/>
          <a:ea typeface="ＭＳ Ｐゴシック" charset="-128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7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historicaltexts.jisc.ac.uk/support" TargetMode="External"/><Relationship Id="rId4" Type="http://schemas.openxmlformats.org/officeDocument/2006/relationships/hyperlink" Target="http://historicaltexts.jisc.ac.uk/librarians" TargetMode="External"/><Relationship Id="rId5" Type="http://schemas.openxmlformats.org/officeDocument/2006/relationships/hyperlink" Target="http://historicaltexts.jisc.ac.uk/features" TargetMode="Externa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HistoricalTexts" TargetMode="External"/><Relationship Id="rId4" Type="http://schemas.openxmlformats.org/officeDocument/2006/relationships/hyperlink" Target="https://twitter.com/hashtag/digitalhumanities?src=hash" TargetMode="External"/><Relationship Id="rId5" Type="http://schemas.openxmlformats.org/officeDocument/2006/relationships/hyperlink" Target="https://twitter.com/ManCHSTM" TargetMode="External"/><Relationship Id="rId6" Type="http://schemas.openxmlformats.org/officeDocument/2006/relationships/hyperlink" Target="https://twitter.com/hashtag/ukmhl?src=hash" TargetMode="External"/><Relationship Id="rId7" Type="http://schemas.openxmlformats.org/officeDocument/2006/relationships/hyperlink" Target="http://historicaltexts.jisc.ac.uk/events" TargetMode="External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7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18.tiff"/><Relationship Id="rId3" Type="http://schemas.openxmlformats.org/officeDocument/2006/relationships/image" Target="../media/image19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iscmail.ac.uk/cgi-bin/webadmin?A0=HISTORICALTEXTS" TargetMode="External"/><Relationship Id="rId4" Type="http://schemas.openxmlformats.org/officeDocument/2006/relationships/hyperlink" Target="https://twitter.com/HistoricalTexts" TargetMode="External"/><Relationship Id="rId5" Type="http://schemas.openxmlformats.org/officeDocument/2006/relationships/hyperlink" Target="http://historicaltexts.jisc.ac.uk/news" TargetMode="External"/><Relationship Id="rId1" Type="http://schemas.openxmlformats.org/officeDocument/2006/relationships/slideLayout" Target="../slideLayouts/slideLayout17.xml"/><Relationship Id="rId2" Type="http://schemas.openxmlformats.org/officeDocument/2006/relationships/hyperlink" Target="http://historicaltexts.jisc.ac.uk/developmentroadmap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hyperlink" Target="https://ukmhl.historicaltexts.jisc.ac.uk/" TargetMode="External"/><Relationship Id="rId3" Type="http://schemas.openxmlformats.org/officeDocument/2006/relationships/image" Target="../media/image11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68425" y="3400425"/>
            <a:ext cx="6624638" cy="398571"/>
          </a:xfrm>
        </p:spPr>
        <p:txBody>
          <a:bodyPr/>
          <a:lstStyle/>
          <a:p>
            <a:r>
              <a:rPr lang="en-US" dirty="0" smtClean="0"/>
              <a:t>Historical Texts update (June 2017)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Recent and forthcoming changes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 eaLnBrk="0" hangingPunct="0">
              <a:defRPr sz="1300">
                <a:solidFill>
                  <a:schemeClr val="tx1"/>
                </a:solidFill>
                <a:latin typeface="Corbel" charset="0"/>
                <a:ea typeface="ＭＳ Ｐゴシック" charset="-128"/>
              </a:defRPr>
            </a:lvl1pPr>
            <a:lvl2pPr marL="742950" indent="-285750" eaLnBrk="0" hangingPunct="0">
              <a:defRPr sz="1300">
                <a:solidFill>
                  <a:schemeClr val="tx1"/>
                </a:solidFill>
                <a:latin typeface="Corbel" charset="0"/>
                <a:ea typeface="ＭＳ Ｐゴシック" charset="-128"/>
              </a:defRPr>
            </a:lvl2pPr>
            <a:lvl3pPr marL="1143000" indent="-228600" eaLnBrk="0" hangingPunct="0">
              <a:defRPr sz="1300">
                <a:solidFill>
                  <a:schemeClr val="tx1"/>
                </a:solidFill>
                <a:latin typeface="Corbel" charset="0"/>
                <a:ea typeface="ＭＳ Ｐゴシック" charset="-128"/>
              </a:defRPr>
            </a:lvl3pPr>
            <a:lvl4pPr marL="1600200" indent="-228600" eaLnBrk="0" hangingPunct="0">
              <a:defRPr sz="1300">
                <a:solidFill>
                  <a:schemeClr val="tx1"/>
                </a:solidFill>
                <a:latin typeface="Corbel" charset="0"/>
                <a:ea typeface="ＭＳ Ｐゴシック" charset="-128"/>
              </a:defRPr>
            </a:lvl4pPr>
            <a:lvl5pPr marL="2057400" indent="-228600" eaLnBrk="0" hangingPunct="0">
              <a:defRPr sz="1300">
                <a:solidFill>
                  <a:schemeClr val="tx1"/>
                </a:solidFill>
                <a:latin typeface="Corbel" charset="0"/>
                <a:ea typeface="ＭＳ Ｐゴシック" charset="-128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orbel" charset="0"/>
                <a:ea typeface="ＭＳ Ｐゴシック" charset="-128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orbel" charset="0"/>
                <a:ea typeface="ＭＳ Ｐゴシック" charset="-128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orbel" charset="0"/>
                <a:ea typeface="ＭＳ Ｐゴシック" charset="-128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orbel" charset="0"/>
                <a:ea typeface="ＭＳ Ｐゴシック" charset="-128"/>
              </a:defRPr>
            </a:lvl9pPr>
          </a:lstStyle>
          <a:p>
            <a:pPr eaLnBrk="1" hangingPunct="1"/>
            <a:r>
              <a:rPr lang="en-GB" altLang="x-none" sz="900" dirty="0" smtClean="0">
                <a:solidFill>
                  <a:schemeClr val="bg1"/>
                </a:solidFill>
              </a:rPr>
              <a:t>28/06/2017</a:t>
            </a:r>
            <a:endParaRPr lang="en-GB" altLang="x-none" sz="900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8424863" y="4872038"/>
            <a:ext cx="719137" cy="163512"/>
          </a:xfrm>
          <a:prstGeom prst="rect">
            <a:avLst/>
          </a:prstGeom>
        </p:spPr>
        <p:txBody>
          <a:bodyPr/>
          <a:lstStyle>
            <a:lvl1pPr eaLnBrk="0" hangingPunct="0">
              <a:defRPr sz="1300">
                <a:solidFill>
                  <a:schemeClr val="tx1"/>
                </a:solidFill>
                <a:latin typeface="Corbel" charset="0"/>
                <a:ea typeface="ＭＳ Ｐゴシック" charset="-128"/>
              </a:defRPr>
            </a:lvl1pPr>
            <a:lvl2pPr marL="742950" indent="-285750" eaLnBrk="0" hangingPunct="0">
              <a:defRPr sz="1300">
                <a:solidFill>
                  <a:schemeClr val="tx1"/>
                </a:solidFill>
                <a:latin typeface="Corbel" charset="0"/>
                <a:ea typeface="ＭＳ Ｐゴシック" charset="-128"/>
              </a:defRPr>
            </a:lvl2pPr>
            <a:lvl3pPr marL="1143000" indent="-228600" eaLnBrk="0" hangingPunct="0">
              <a:defRPr sz="1300">
                <a:solidFill>
                  <a:schemeClr val="tx1"/>
                </a:solidFill>
                <a:latin typeface="Corbel" charset="0"/>
                <a:ea typeface="ＭＳ Ｐゴシック" charset="-128"/>
              </a:defRPr>
            </a:lvl3pPr>
            <a:lvl4pPr marL="1600200" indent="-228600" eaLnBrk="0" hangingPunct="0">
              <a:defRPr sz="1300">
                <a:solidFill>
                  <a:schemeClr val="tx1"/>
                </a:solidFill>
                <a:latin typeface="Corbel" charset="0"/>
                <a:ea typeface="ＭＳ Ｐゴシック" charset="-128"/>
              </a:defRPr>
            </a:lvl4pPr>
            <a:lvl5pPr marL="2057400" indent="-228600" eaLnBrk="0" hangingPunct="0">
              <a:defRPr sz="1300">
                <a:solidFill>
                  <a:schemeClr val="tx1"/>
                </a:solidFill>
                <a:latin typeface="Corbel" charset="0"/>
                <a:ea typeface="ＭＳ Ｐゴシック" charset="-128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orbel" charset="0"/>
                <a:ea typeface="ＭＳ Ｐゴシック" charset="-128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orbel" charset="0"/>
                <a:ea typeface="ＭＳ Ｐゴシック" charset="-128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orbel" charset="0"/>
                <a:ea typeface="ＭＳ Ｐゴシック" charset="-128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orbel" charset="0"/>
                <a:ea typeface="ＭＳ Ｐゴシック" charset="-128"/>
              </a:defRPr>
            </a:lvl9pPr>
          </a:lstStyle>
          <a:p>
            <a:pPr eaLnBrk="1" hangingPunct="1"/>
            <a:fld id="{E8ED1C89-6B92-AD4C-82CB-8E407D69E012}" type="slidenum">
              <a:rPr lang="en-GB" altLang="x-none" sz="900">
                <a:solidFill>
                  <a:srgbClr val="9BA7A8"/>
                </a:solidFill>
              </a:rPr>
              <a:pPr eaLnBrk="1" hangingPunct="1"/>
              <a:t>1</a:t>
            </a:fld>
            <a:endParaRPr lang="en-GB" altLang="x-none" sz="900">
              <a:solidFill>
                <a:srgbClr val="9BA7A8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Wall of images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altLang="x-none" smtClean="0"/>
              <a:t>28/06/2017</a:t>
            </a:r>
            <a:endParaRPr lang="en-GB" altLang="x-non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Historical Texts update: recent and forthcoming changes</a:t>
            </a:r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C86C8-0AA8-A849-B46D-CFD74E58F871}" type="slidenum">
              <a:rPr lang="en-GB" altLang="x-none" smtClean="0"/>
              <a:pPr/>
              <a:t>10</a:t>
            </a:fld>
            <a:endParaRPr lang="en-GB" altLang="x-none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19876"/>
            <a:ext cx="9144000" cy="4352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356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Expanded support materials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GB" dirty="0" smtClean="0"/>
              <a:t>More how-to videos, quick </a:t>
            </a:r>
            <a:r>
              <a:rPr lang="en-GB" dirty="0"/>
              <a:t>ref guide, </a:t>
            </a:r>
            <a:r>
              <a:rPr lang="en-GB" dirty="0" smtClean="0"/>
              <a:t>EEBO/ECCO transition </a:t>
            </a:r>
            <a:r>
              <a:rPr lang="en-GB" dirty="0"/>
              <a:t>guides </a:t>
            </a:r>
            <a:r>
              <a:rPr lang="en-GB" dirty="0" smtClean="0"/>
              <a:t>: </a:t>
            </a:r>
            <a:r>
              <a:rPr lang="en-GB" u="sng" dirty="0">
                <a:hlinkClick r:id="rId3"/>
              </a:rPr>
              <a:t>http://historicaltexts.jisc.ac.uk/support</a:t>
            </a:r>
            <a:r>
              <a:rPr lang="en-GB" dirty="0"/>
              <a:t> </a:t>
            </a:r>
            <a:endParaRPr lang="en-GB" dirty="0" smtClean="0"/>
          </a:p>
          <a:p>
            <a:endParaRPr lang="en-GB" dirty="0" smtClean="0"/>
          </a:p>
          <a:p>
            <a:r>
              <a:rPr lang="en-GB" dirty="0" smtClean="0"/>
              <a:t>New promotional video, flyer and service logo on librarians page: </a:t>
            </a:r>
            <a:r>
              <a:rPr lang="en-GB" u="sng" dirty="0">
                <a:hlinkClick r:id="rId4"/>
              </a:rPr>
              <a:t>http://historicaltexts.jisc.ac.uk/librarians</a:t>
            </a:r>
            <a:r>
              <a:rPr lang="en-GB" dirty="0"/>
              <a:t> </a:t>
            </a:r>
            <a:endParaRPr lang="en-GB" dirty="0" smtClean="0"/>
          </a:p>
          <a:p>
            <a:endParaRPr lang="en-GB" dirty="0" smtClean="0"/>
          </a:p>
          <a:p>
            <a:r>
              <a:rPr lang="en-GB" dirty="0" smtClean="0"/>
              <a:t>Features area showcasing some of the content available: </a:t>
            </a:r>
            <a:r>
              <a:rPr lang="en-GB" u="sng" dirty="0">
                <a:hlinkClick r:id="rId5"/>
              </a:rPr>
              <a:t>http://historicaltexts.jisc.ac.uk/features</a:t>
            </a:r>
            <a:r>
              <a:rPr lang="en-GB" dirty="0"/>
              <a:t> 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GB" altLang="x-none" smtClean="0"/>
              <a:t>28/06/2017</a:t>
            </a:r>
            <a:endParaRPr lang="en-GB" altLang="x-non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Historical Texts update: recent and forthcoming changes</a:t>
            </a:r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88C86C8-0AA8-A849-B46D-CFD74E58F871}" type="slidenum">
              <a:rPr lang="en-GB" altLang="x-none" smtClean="0"/>
              <a:pPr/>
              <a:t>11</a:t>
            </a:fld>
            <a:endParaRPr lang="en-GB" altLang="x-none"/>
          </a:p>
        </p:txBody>
      </p:sp>
    </p:spTree>
    <p:extLst>
      <p:ext uri="{BB962C8B-B14F-4D97-AF65-F5344CB8AC3E}">
        <p14:creationId xmlns:p14="http://schemas.microsoft.com/office/powerpoint/2010/main" val="1233805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Live lab events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4824413" y="1413843"/>
            <a:ext cx="4068764" cy="688628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“</a:t>
            </a:r>
            <a:r>
              <a:rPr lang="en-US" dirty="0"/>
              <a:t>Enjoyed getting to explore the excellent </a:t>
            </a:r>
            <a:r>
              <a:rPr lang="en-US" dirty="0">
                <a:hlinkClick r:id="rId3"/>
              </a:rPr>
              <a:t>@HistoricalTexts</a:t>
            </a:r>
            <a:r>
              <a:rPr lang="en-US" dirty="0"/>
              <a:t> today and play with some </a:t>
            </a:r>
            <a:r>
              <a:rPr lang="en-US" dirty="0">
                <a:hlinkClick r:id="rId4"/>
              </a:rPr>
              <a:t>#digitalhumanities</a:t>
            </a:r>
            <a:r>
              <a:rPr lang="en-US" dirty="0"/>
              <a:t> tools too! Thanks </a:t>
            </a:r>
            <a:r>
              <a:rPr lang="en-US" dirty="0">
                <a:hlinkClick r:id="rId5"/>
              </a:rPr>
              <a:t>@ManCHSTM</a:t>
            </a:r>
            <a:r>
              <a:rPr lang="en-US" dirty="0"/>
              <a:t> </a:t>
            </a:r>
            <a:r>
              <a:rPr lang="en-US" dirty="0">
                <a:hlinkClick r:id="rId6"/>
              </a:rPr>
              <a:t>#ukmhl</a:t>
            </a:r>
            <a:r>
              <a:rPr lang="en-US" dirty="0" smtClean="0"/>
              <a:t>”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4824413" y="3811033"/>
            <a:ext cx="3930550" cy="921304"/>
          </a:xfrm>
        </p:spPr>
        <p:txBody>
          <a:bodyPr/>
          <a:lstStyle/>
          <a:p>
            <a:pPr marL="0" indent="0">
              <a:buNone/>
            </a:pPr>
            <a:r>
              <a:rPr lang="en-GB" u="sng" dirty="0" smtClean="0">
                <a:hlinkClick r:id="rId7"/>
              </a:rPr>
              <a:t>http</a:t>
            </a:r>
            <a:r>
              <a:rPr lang="en-GB" u="sng" dirty="0">
                <a:hlinkClick r:id="rId7"/>
              </a:rPr>
              <a:t>://historicaltexts.jisc.ac.uk/events</a:t>
            </a:r>
            <a:r>
              <a:rPr lang="en-GB" dirty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215900" y="1413843"/>
            <a:ext cx="4238405" cy="3318495"/>
          </a:xfrm>
        </p:spPr>
        <p:txBody>
          <a:bodyPr/>
          <a:lstStyle/>
          <a:p>
            <a:r>
              <a:rPr lang="en-GB" dirty="0"/>
              <a:t>A</a:t>
            </a:r>
            <a:r>
              <a:rPr lang="en-GB" dirty="0" smtClean="0"/>
              <a:t>n </a:t>
            </a:r>
            <a:r>
              <a:rPr lang="en-GB" dirty="0"/>
              <a:t>opportunity for </a:t>
            </a:r>
            <a:r>
              <a:rPr lang="en-GB" dirty="0" smtClean="0"/>
              <a:t>researchers, teachers and learners </a:t>
            </a:r>
            <a:r>
              <a:rPr lang="en-GB" dirty="0"/>
              <a:t>to </a:t>
            </a:r>
            <a:r>
              <a:rPr lang="en-GB" dirty="0" smtClean="0"/>
              <a:t>explore different ways to access the collections in Historical Texts</a:t>
            </a:r>
          </a:p>
          <a:p>
            <a:r>
              <a:rPr lang="en-GB" dirty="0" smtClean="0"/>
              <a:t>A place to feedback on current features and discuss ideas for new tools with the team who run the service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6"/>
          </p:nvPr>
        </p:nvSpPr>
        <p:spPr>
          <a:xfrm>
            <a:off x="4824413" y="827104"/>
            <a:ext cx="4068764" cy="337500"/>
          </a:xfrm>
        </p:spPr>
        <p:txBody>
          <a:bodyPr/>
          <a:lstStyle/>
          <a:p>
            <a:r>
              <a:rPr lang="en-US" dirty="0" smtClean="0"/>
              <a:t>Feedback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r>
              <a:rPr lang="en-GB" altLang="x-none" smtClean="0"/>
              <a:t>28/06/2017</a:t>
            </a:r>
            <a:endParaRPr lang="en-GB" altLang="x-non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Historical Texts update: recent and forthcoming changes</a:t>
            </a:r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788C86C8-0AA8-A849-B46D-CFD74E58F871}" type="slidenum">
              <a:rPr lang="en-GB" altLang="x-none" smtClean="0"/>
              <a:pPr/>
              <a:t>12</a:t>
            </a:fld>
            <a:endParaRPr lang="en-GB" altLang="x-none"/>
          </a:p>
        </p:txBody>
      </p:sp>
      <p:sp>
        <p:nvSpPr>
          <p:cNvPr id="10" name="Text Placeholder 8"/>
          <p:cNvSpPr txBox="1">
            <a:spLocks/>
          </p:cNvSpPr>
          <p:nvPr/>
        </p:nvSpPr>
        <p:spPr bwMode="auto">
          <a:xfrm>
            <a:off x="4824413" y="3318504"/>
            <a:ext cx="4068764" cy="33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defTabSz="685800" rtl="0" eaLnBrk="1" fontAlgn="base" hangingPunct="1">
              <a:lnSpc>
                <a:spcPct val="90000"/>
              </a:lnSpc>
              <a:spcBef>
                <a:spcPts val="900"/>
              </a:spcBef>
              <a:spcAft>
                <a:spcPct val="0"/>
              </a:spcAft>
              <a:buClr>
                <a:schemeClr val="accent1"/>
              </a:buClr>
              <a:buSzPct val="120000"/>
              <a:buFont typeface="Corbel" charset="0"/>
              <a:buNone/>
              <a:defRPr sz="2400" b="1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1pPr>
            <a:lvl2pPr marL="431800" indent="-215900" algn="l" defTabSz="685800" rtl="0" eaLnBrk="1" fontAlgn="base" hangingPunct="1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Clr>
                <a:schemeClr val="accent1"/>
              </a:buClr>
              <a:buSzPct val="120000"/>
              <a:buFont typeface="Corbel" charset="0"/>
              <a:buChar char="›"/>
              <a:defRPr sz="28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2pPr>
            <a:lvl3pPr marL="647700" indent="-215900" algn="l" defTabSz="685800" rtl="0" eaLnBrk="1" fontAlgn="base" hangingPunct="1">
              <a:lnSpc>
                <a:spcPct val="90000"/>
              </a:lnSpc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SzPct val="120000"/>
              <a:buFont typeface="Corbel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3pPr>
            <a:lvl4pPr marL="863600" indent="-215900" algn="l" defTabSz="685800" rtl="0" eaLnBrk="1" fontAlgn="base" hangingPunct="1">
              <a:lnSpc>
                <a:spcPct val="90000"/>
              </a:lnSpc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SzPct val="120000"/>
              <a:buFont typeface="Corbel" charset="0"/>
              <a:buChar char="–"/>
              <a:defRPr lang="en-US" sz="2400" kern="1200" dirty="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4pPr>
            <a:lvl5pPr marL="1079500" indent="-215900" algn="l" defTabSz="685800" rtl="0" eaLnBrk="1" fontAlgn="base" hangingPunct="1">
              <a:lnSpc>
                <a:spcPct val="90000"/>
              </a:lnSpc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SzPct val="120000"/>
              <a:buFont typeface="Corbel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Events page</a:t>
            </a:r>
            <a:endParaRPr lang="en-US" dirty="0"/>
          </a:p>
        </p:txBody>
      </p:sp>
      <p:sp>
        <p:nvSpPr>
          <p:cNvPr id="11" name="Text Placeholder 8"/>
          <p:cNvSpPr txBox="1">
            <a:spLocks/>
          </p:cNvSpPr>
          <p:nvPr/>
        </p:nvSpPr>
        <p:spPr bwMode="auto">
          <a:xfrm>
            <a:off x="215900" y="837742"/>
            <a:ext cx="4068764" cy="33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defTabSz="685800" rtl="0" eaLnBrk="1" fontAlgn="base" hangingPunct="1">
              <a:lnSpc>
                <a:spcPct val="90000"/>
              </a:lnSpc>
              <a:spcBef>
                <a:spcPts val="900"/>
              </a:spcBef>
              <a:spcAft>
                <a:spcPct val="0"/>
              </a:spcAft>
              <a:buClr>
                <a:schemeClr val="accent1"/>
              </a:buClr>
              <a:buSzPct val="120000"/>
              <a:buFont typeface="Corbel" charset="0"/>
              <a:buNone/>
              <a:defRPr sz="2400" b="1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1pPr>
            <a:lvl2pPr marL="431800" indent="-215900" algn="l" defTabSz="685800" rtl="0" eaLnBrk="1" fontAlgn="base" hangingPunct="1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Clr>
                <a:schemeClr val="accent1"/>
              </a:buClr>
              <a:buSzPct val="120000"/>
              <a:buFont typeface="Corbel" charset="0"/>
              <a:buChar char="›"/>
              <a:defRPr sz="28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2pPr>
            <a:lvl3pPr marL="647700" indent="-215900" algn="l" defTabSz="685800" rtl="0" eaLnBrk="1" fontAlgn="base" hangingPunct="1">
              <a:lnSpc>
                <a:spcPct val="90000"/>
              </a:lnSpc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SzPct val="120000"/>
              <a:buFont typeface="Corbel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3pPr>
            <a:lvl4pPr marL="863600" indent="-215900" algn="l" defTabSz="685800" rtl="0" eaLnBrk="1" fontAlgn="base" hangingPunct="1">
              <a:lnSpc>
                <a:spcPct val="90000"/>
              </a:lnSpc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SzPct val="120000"/>
              <a:buFont typeface="Corbel" charset="0"/>
              <a:buChar char="–"/>
              <a:defRPr lang="en-US" sz="2400" kern="1200" dirty="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4pPr>
            <a:lvl5pPr marL="1079500" indent="-215900" algn="l" defTabSz="685800" rtl="0" eaLnBrk="1" fontAlgn="base" hangingPunct="1">
              <a:lnSpc>
                <a:spcPct val="90000"/>
              </a:lnSpc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SzPct val="120000"/>
              <a:buFont typeface="Corbel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What are they?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654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altLang="x-none" smtClean="0"/>
              <a:t>28/06/2017</a:t>
            </a:r>
            <a:endParaRPr lang="en-GB" altLang="x-non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Historical Texts update: recent and forthcoming changes</a:t>
            </a:r>
            <a:endParaRPr lang="en-GB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B1F06-FAD0-6240-8C17-C604CB735F89}" type="slidenum">
              <a:rPr lang="en-GB" altLang="x-none" smtClean="0"/>
              <a:pPr/>
              <a:t>13</a:t>
            </a:fld>
            <a:endParaRPr lang="en-GB" altLang="x-none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dirty="0" smtClean="0">
                <a:solidFill>
                  <a:srgbClr val="B71A8B"/>
                </a:solidFill>
              </a:rPr>
              <a:t>Labs</a:t>
            </a:r>
            <a:endParaRPr lang="en-US" dirty="0">
              <a:solidFill>
                <a:srgbClr val="B71A8B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3081" y="1172031"/>
            <a:ext cx="6237838" cy="311891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641941" y="1874067"/>
            <a:ext cx="145471" cy="380480"/>
          </a:xfrm>
          <a:prstGeom prst="rect">
            <a:avLst/>
          </a:prstGeom>
          <a:noFill/>
        </p:spPr>
        <p:txBody>
          <a:bodyPr wrap="none" lIns="72000" tIns="36000" rIns="72000" bIns="36000" rtlCol="0">
            <a:spAutoFit/>
          </a:bodyPr>
          <a:lstStyle/>
          <a:p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283893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OED variants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215902" y="1384300"/>
            <a:ext cx="3955950" cy="3348038"/>
          </a:xfrm>
        </p:spPr>
        <p:txBody>
          <a:bodyPr/>
          <a:lstStyle/>
          <a:p>
            <a:r>
              <a:rPr lang="en-US" dirty="0" smtClean="0"/>
              <a:t>Variants data from Oxford English Dictionary (OED)</a:t>
            </a:r>
          </a:p>
          <a:p>
            <a:r>
              <a:rPr lang="en-US" dirty="0" smtClean="0"/>
              <a:t>Will replace existing variant spellings and forms in Historical Texts</a:t>
            </a:r>
          </a:p>
          <a:p>
            <a:r>
              <a:rPr lang="en-US" b="1" dirty="0" smtClean="0"/>
              <a:t>Expected in labs:                  </a:t>
            </a:r>
            <a:r>
              <a:rPr lang="en-US" dirty="0" smtClean="0"/>
              <a:t>Summer 2017</a:t>
            </a:r>
          </a:p>
          <a:p>
            <a:r>
              <a:rPr lang="en-US" b="1" dirty="0" smtClean="0"/>
              <a:t>Expected in live service:        </a:t>
            </a:r>
            <a:r>
              <a:rPr lang="en-US" dirty="0" smtClean="0"/>
              <a:t>Autumn 2017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New feature: OED variants</a:t>
            </a:r>
            <a:endParaRPr lang="en-US" dirty="0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1856" y="1457608"/>
            <a:ext cx="4646244" cy="3096285"/>
          </a:xfrm>
        </p:spPr>
      </p:pic>
      <p:sp>
        <p:nvSpPr>
          <p:cNvPr id="7" name="Date Placeholder 6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r>
              <a:rPr lang="en-GB" altLang="x-none" smtClean="0"/>
              <a:t>28/06/2017</a:t>
            </a:r>
            <a:endParaRPr lang="en-GB" altLang="x-non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Historical Texts update: recent and forthcoming changes</a:t>
            </a:r>
            <a:endParaRPr lang="en-GB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243B1F06-FAD0-6240-8C17-C604CB735F89}" type="slidenum">
              <a:rPr lang="en-GB" altLang="x-none" smtClean="0"/>
              <a:pPr/>
              <a:t>14</a:t>
            </a:fld>
            <a:endParaRPr lang="en-GB" altLang="x-none"/>
          </a:p>
        </p:txBody>
      </p:sp>
    </p:spTree>
    <p:extLst>
      <p:ext uri="{BB962C8B-B14F-4D97-AF65-F5344CB8AC3E}">
        <p14:creationId xmlns:p14="http://schemas.microsoft.com/office/powerpoint/2010/main" val="1747865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altLang="x-none" smtClean="0"/>
              <a:t>28/06/2017</a:t>
            </a:r>
            <a:endParaRPr lang="en-GB" altLang="x-non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Historical Texts update: recent and forthcoming changes</a:t>
            </a:r>
            <a:endParaRPr lang="en-GB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B1F06-FAD0-6240-8C17-C604CB735F89}" type="slidenum">
              <a:rPr lang="en-GB" altLang="x-none" smtClean="0"/>
              <a:pPr/>
              <a:t>15</a:t>
            </a:fld>
            <a:endParaRPr lang="en-GB" altLang="x-none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dirty="0" smtClean="0">
                <a:solidFill>
                  <a:srgbClr val="B71A8B"/>
                </a:solidFill>
              </a:rPr>
              <a:t>OED variants</a:t>
            </a:r>
            <a:endParaRPr lang="en-US" dirty="0">
              <a:solidFill>
                <a:srgbClr val="B71A8B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11377"/>
            <a:ext cx="9144000" cy="1860661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13743"/>
            <a:ext cx="9144000" cy="2051824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94783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Burney C17</a:t>
            </a:r>
            <a:r>
              <a:rPr lang="en-US" baseline="30000" dirty="0" smtClean="0"/>
              <a:t>th</a:t>
            </a:r>
            <a:r>
              <a:rPr lang="en-US" dirty="0" smtClean="0"/>
              <a:t> and C18</a:t>
            </a:r>
            <a:r>
              <a:rPr lang="en-US" baseline="30000" dirty="0" smtClean="0"/>
              <a:t>th </a:t>
            </a:r>
            <a:r>
              <a:rPr lang="en-US" dirty="0" smtClean="0"/>
              <a:t> newspapers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215900" y="1384300"/>
            <a:ext cx="6076257" cy="3348038"/>
          </a:xfrm>
        </p:spPr>
        <p:txBody>
          <a:bodyPr/>
          <a:lstStyle/>
          <a:p>
            <a:r>
              <a:rPr lang="en-US" dirty="0" smtClean="0"/>
              <a:t>1271 newspaper and pamphlet </a:t>
            </a:r>
            <a:r>
              <a:rPr lang="en-US" dirty="0"/>
              <a:t>titles gathered by the Reverend Charles Burney (1757- 1817</a:t>
            </a:r>
            <a:r>
              <a:rPr lang="en-US" dirty="0" smtClean="0"/>
              <a:t>)</a:t>
            </a:r>
          </a:p>
          <a:p>
            <a:r>
              <a:rPr lang="en-US" dirty="0" smtClean="0"/>
              <a:t>Will enable browsing of EEBO and Burney periodicals together for first time</a:t>
            </a:r>
          </a:p>
          <a:p>
            <a:r>
              <a:rPr lang="en-US" b="1" dirty="0" smtClean="0"/>
              <a:t>Expected in </a:t>
            </a:r>
            <a:r>
              <a:rPr lang="en-US" b="1" dirty="0"/>
              <a:t>l</a:t>
            </a:r>
            <a:r>
              <a:rPr lang="en-US" b="1" dirty="0" smtClean="0"/>
              <a:t>abs:                                         </a:t>
            </a:r>
            <a:r>
              <a:rPr lang="en-US" dirty="0" smtClean="0"/>
              <a:t>Summer 2017</a:t>
            </a:r>
          </a:p>
          <a:p>
            <a:r>
              <a:rPr lang="en-US" b="1" dirty="0" smtClean="0"/>
              <a:t>Expected in live service:                           </a:t>
            </a:r>
            <a:r>
              <a:rPr lang="en-US" dirty="0" smtClean="0"/>
              <a:t>Autumn 2017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215901" y="879475"/>
            <a:ext cx="6972550" cy="337500"/>
          </a:xfrm>
        </p:spPr>
        <p:txBody>
          <a:bodyPr/>
          <a:lstStyle/>
          <a:p>
            <a:r>
              <a:rPr lang="en-US" dirty="0" smtClean="0"/>
              <a:t>New collection: Burney C17</a:t>
            </a:r>
            <a:r>
              <a:rPr lang="en-US" baseline="30000" dirty="0" smtClean="0"/>
              <a:t>th</a:t>
            </a:r>
            <a:r>
              <a:rPr lang="en-US" dirty="0" smtClean="0"/>
              <a:t> and C18</a:t>
            </a:r>
            <a:r>
              <a:rPr lang="en-US" baseline="30000" dirty="0" smtClean="0"/>
              <a:t>th</a:t>
            </a:r>
            <a:r>
              <a:rPr lang="en-US" dirty="0" smtClean="0"/>
              <a:t> newspapers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r>
              <a:rPr lang="en-GB" altLang="x-none" smtClean="0"/>
              <a:t>28/06/2017</a:t>
            </a:r>
            <a:endParaRPr lang="en-GB" altLang="x-non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Historical Texts update: recent and forthcoming changes</a:t>
            </a:r>
            <a:endParaRPr lang="en-GB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243B1F06-FAD0-6240-8C17-C604CB735F89}" type="slidenum">
              <a:rPr lang="en-GB" altLang="x-none" smtClean="0"/>
              <a:pPr/>
              <a:t>16</a:t>
            </a:fld>
            <a:endParaRPr lang="en-GB" altLang="x-none"/>
          </a:p>
        </p:txBody>
      </p:sp>
      <p:pic>
        <p:nvPicPr>
          <p:cNvPr id="14" name="Content Placeholder 13"/>
          <p:cNvPicPr>
            <a:picLocks noGrp="1" noChangeAspect="1"/>
          </p:cNvPicPr>
          <p:nvPr>
            <p:ph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4046" y="1384300"/>
            <a:ext cx="2234054" cy="3348038"/>
          </a:xfrm>
        </p:spPr>
      </p:pic>
    </p:spTree>
    <p:extLst>
      <p:ext uri="{BB962C8B-B14F-4D97-AF65-F5344CB8AC3E}">
        <p14:creationId xmlns:p14="http://schemas.microsoft.com/office/powerpoint/2010/main" val="1022537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Keeping up to date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215896" y="965798"/>
            <a:ext cx="8712199" cy="1094180"/>
          </a:xfrm>
        </p:spPr>
        <p:txBody>
          <a:bodyPr/>
          <a:lstStyle/>
          <a:p>
            <a:r>
              <a:rPr lang="en-US" dirty="0"/>
              <a:t>Development roadmap: </a:t>
            </a:r>
            <a:r>
              <a:rPr lang="en-US" dirty="0" smtClean="0">
                <a:hlinkClick r:id="rId2"/>
              </a:rPr>
              <a:t>http://historicaltexts.jisc.ac.uk/developmentroadmap</a:t>
            </a:r>
            <a:r>
              <a:rPr lang="en-US" dirty="0" smtClean="0"/>
              <a:t> 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GB" altLang="x-none" smtClean="0"/>
              <a:t>28/06/2017</a:t>
            </a:r>
            <a:endParaRPr lang="en-GB" altLang="x-non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Historical Texts update: recent and forthcoming changes</a:t>
            </a:r>
            <a:endParaRPr lang="en-GB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43B1F06-FAD0-6240-8C17-C604CB735F89}" type="slidenum">
              <a:rPr lang="en-GB" altLang="x-none" smtClean="0"/>
              <a:pPr/>
              <a:t>17</a:t>
            </a:fld>
            <a:endParaRPr lang="en-GB" altLang="x-none"/>
          </a:p>
        </p:txBody>
      </p:sp>
      <p:sp>
        <p:nvSpPr>
          <p:cNvPr id="12" name="Content Placeholder 10"/>
          <p:cNvSpPr txBox="1">
            <a:spLocks/>
          </p:cNvSpPr>
          <p:nvPr/>
        </p:nvSpPr>
        <p:spPr bwMode="auto">
          <a:xfrm>
            <a:off x="215896" y="2987423"/>
            <a:ext cx="8712199" cy="7607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>
            <a:lvl1pPr marL="215900" indent="-215900" algn="l" defTabSz="685800" rtl="0" eaLnBrk="0" fontAlgn="base" hangingPunct="0">
              <a:lnSpc>
                <a:spcPct val="90000"/>
              </a:lnSpc>
              <a:spcBef>
                <a:spcPts val="900"/>
              </a:spcBef>
              <a:spcAft>
                <a:spcPct val="0"/>
              </a:spcAft>
              <a:buClr>
                <a:schemeClr val="accent1"/>
              </a:buClr>
              <a:buSzPct val="120000"/>
              <a:buFont typeface="Corbel" charset="0"/>
              <a:buChar char="»"/>
              <a:defRPr sz="2800" kern="1200" baseline="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1pPr>
            <a:lvl2pPr marL="431800" indent="-215900" algn="l" defTabSz="685800" rtl="0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Clr>
                <a:schemeClr val="accent1"/>
              </a:buClr>
              <a:buSzPct val="120000"/>
              <a:buFont typeface="Corbel" charset="0"/>
              <a:buChar char="›"/>
              <a:defRPr sz="28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2pPr>
            <a:lvl3pPr marL="647700" indent="-215900" algn="l" defTabSz="685800" rtl="0" eaLnBrk="0" fontAlgn="base" hangingPunct="0">
              <a:lnSpc>
                <a:spcPct val="90000"/>
              </a:lnSpc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SzPct val="120000"/>
              <a:buFont typeface="Corbel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3pPr>
            <a:lvl4pPr marL="863600" indent="-215900" algn="l" defTabSz="685800" rtl="0" eaLnBrk="0" fontAlgn="base" hangingPunct="0">
              <a:lnSpc>
                <a:spcPct val="90000"/>
              </a:lnSpc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SzPct val="120000"/>
              <a:buFont typeface="Corbel" charset="0"/>
              <a:buChar char="–"/>
              <a:defRPr lang="en-US" sz="2400" kern="1200" dirty="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4pPr>
            <a:lvl5pPr marL="1079500" indent="-215900" algn="l" defTabSz="685800" rtl="0" eaLnBrk="0" fontAlgn="base" hangingPunct="0">
              <a:lnSpc>
                <a:spcPct val="90000"/>
              </a:lnSpc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SzPct val="120000"/>
              <a:buFont typeface="Corbel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Jiscmail</a:t>
            </a:r>
            <a:r>
              <a:rPr lang="en-US" dirty="0" smtClean="0"/>
              <a:t> list: </a:t>
            </a:r>
            <a:r>
              <a:rPr lang="en-US" dirty="0" smtClean="0">
                <a:hlinkClick r:id="rId3"/>
              </a:rPr>
              <a:t>HistoricalTexts@jiscmail.ac.uk</a:t>
            </a:r>
            <a:endParaRPr lang="en-US" sz="2000" dirty="0" smtClean="0"/>
          </a:p>
        </p:txBody>
      </p:sp>
      <p:sp>
        <p:nvSpPr>
          <p:cNvPr id="13" name="Content Placeholder 10"/>
          <p:cNvSpPr txBox="1">
            <a:spLocks/>
          </p:cNvSpPr>
          <p:nvPr/>
        </p:nvSpPr>
        <p:spPr bwMode="auto">
          <a:xfrm>
            <a:off x="215895" y="3840646"/>
            <a:ext cx="8712199" cy="688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>
            <a:lvl1pPr marL="215900" indent="-215900" algn="l" defTabSz="685800" rtl="0" eaLnBrk="0" fontAlgn="base" hangingPunct="0">
              <a:lnSpc>
                <a:spcPct val="90000"/>
              </a:lnSpc>
              <a:spcBef>
                <a:spcPts val="900"/>
              </a:spcBef>
              <a:spcAft>
                <a:spcPct val="0"/>
              </a:spcAft>
              <a:buClr>
                <a:schemeClr val="accent1"/>
              </a:buClr>
              <a:buSzPct val="120000"/>
              <a:buFont typeface="Corbel" charset="0"/>
              <a:buChar char="»"/>
              <a:defRPr sz="2800" kern="1200" baseline="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1pPr>
            <a:lvl2pPr marL="431800" indent="-215900" algn="l" defTabSz="685800" rtl="0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Clr>
                <a:schemeClr val="accent1"/>
              </a:buClr>
              <a:buSzPct val="120000"/>
              <a:buFont typeface="Corbel" charset="0"/>
              <a:buChar char="›"/>
              <a:defRPr sz="28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2pPr>
            <a:lvl3pPr marL="647700" indent="-215900" algn="l" defTabSz="685800" rtl="0" eaLnBrk="0" fontAlgn="base" hangingPunct="0">
              <a:lnSpc>
                <a:spcPct val="90000"/>
              </a:lnSpc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SzPct val="120000"/>
              <a:buFont typeface="Corbel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3pPr>
            <a:lvl4pPr marL="863600" indent="-215900" algn="l" defTabSz="685800" rtl="0" eaLnBrk="0" fontAlgn="base" hangingPunct="0">
              <a:lnSpc>
                <a:spcPct val="90000"/>
              </a:lnSpc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SzPct val="120000"/>
              <a:buFont typeface="Corbel" charset="0"/>
              <a:buChar char="–"/>
              <a:defRPr lang="en-US" sz="2400" kern="1200" dirty="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4pPr>
            <a:lvl5pPr marL="1079500" indent="-215900" algn="l" defTabSz="685800" rtl="0" eaLnBrk="0" fontAlgn="base" hangingPunct="0">
              <a:lnSpc>
                <a:spcPct val="90000"/>
              </a:lnSpc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SzPct val="120000"/>
              <a:buFont typeface="Corbel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Twitter</a:t>
            </a:r>
            <a:r>
              <a:rPr lang="en-US" dirty="0" smtClean="0"/>
              <a:t>: </a:t>
            </a:r>
            <a:r>
              <a:rPr lang="en-US" dirty="0" smtClean="0">
                <a:hlinkClick r:id="rId4"/>
              </a:rPr>
              <a:t>@HistoricalTexts</a:t>
            </a:r>
            <a:endParaRPr lang="en-US" dirty="0" smtClean="0"/>
          </a:p>
        </p:txBody>
      </p:sp>
      <p:sp>
        <p:nvSpPr>
          <p:cNvPr id="14" name="Content Placeholder 10"/>
          <p:cNvSpPr txBox="1">
            <a:spLocks/>
          </p:cNvSpPr>
          <p:nvPr/>
        </p:nvSpPr>
        <p:spPr bwMode="auto">
          <a:xfrm>
            <a:off x="215895" y="2091276"/>
            <a:ext cx="8712199" cy="62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>
            <a:lvl1pPr marL="215900" indent="-215900" algn="l" defTabSz="685800" rtl="0" eaLnBrk="0" fontAlgn="base" hangingPunct="0">
              <a:lnSpc>
                <a:spcPct val="90000"/>
              </a:lnSpc>
              <a:spcBef>
                <a:spcPts val="900"/>
              </a:spcBef>
              <a:spcAft>
                <a:spcPct val="0"/>
              </a:spcAft>
              <a:buClr>
                <a:schemeClr val="accent1"/>
              </a:buClr>
              <a:buSzPct val="120000"/>
              <a:buFont typeface="Corbel" charset="0"/>
              <a:buChar char="»"/>
              <a:defRPr sz="2800" kern="1200" baseline="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1pPr>
            <a:lvl2pPr marL="431800" indent="-215900" algn="l" defTabSz="685800" rtl="0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Clr>
                <a:schemeClr val="accent1"/>
              </a:buClr>
              <a:buSzPct val="120000"/>
              <a:buFont typeface="Corbel" charset="0"/>
              <a:buChar char="›"/>
              <a:defRPr sz="28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2pPr>
            <a:lvl3pPr marL="647700" indent="-215900" algn="l" defTabSz="685800" rtl="0" eaLnBrk="0" fontAlgn="base" hangingPunct="0">
              <a:lnSpc>
                <a:spcPct val="90000"/>
              </a:lnSpc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SzPct val="120000"/>
              <a:buFont typeface="Corbel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3pPr>
            <a:lvl4pPr marL="863600" indent="-215900" algn="l" defTabSz="685800" rtl="0" eaLnBrk="0" fontAlgn="base" hangingPunct="0">
              <a:lnSpc>
                <a:spcPct val="90000"/>
              </a:lnSpc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SzPct val="120000"/>
              <a:buFont typeface="Corbel" charset="0"/>
              <a:buChar char="–"/>
              <a:defRPr lang="en-US" sz="2400" kern="1200" dirty="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4pPr>
            <a:lvl5pPr marL="1079500" indent="-215900" algn="l" defTabSz="685800" rtl="0" eaLnBrk="0" fontAlgn="base" hangingPunct="0">
              <a:lnSpc>
                <a:spcPct val="90000"/>
              </a:lnSpc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SzPct val="120000"/>
              <a:buFont typeface="Corbel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News: </a:t>
            </a:r>
            <a:r>
              <a:rPr lang="en-US" dirty="0" smtClean="0">
                <a:hlinkClick r:id="rId5"/>
              </a:rPr>
              <a:t>http://historicaltexts.jisc.ac.uk/news 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0024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Susan </a:t>
            </a:r>
            <a:r>
              <a:rPr lang="en-US" dirty="0" err="1" smtClean="0"/>
              <a:t>Anderton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/>
              <a:t>Susan.anderton@jisc.ac.uk</a:t>
            </a:r>
            <a:endParaRPr lang="en-US" dirty="0"/>
          </a:p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 smtClean="0"/>
              <a:t>Service Manager (Historical Texts and Journal Archives)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r>
              <a:rPr lang="en-GB" altLang="x-none" smtClean="0"/>
              <a:t>28/06/2017</a:t>
            </a:r>
            <a:endParaRPr lang="en-GB" altLang="x-non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Historical Texts update: recent and forthcoming changes</a:t>
            </a:r>
            <a:endParaRPr lang="en-GB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A206189E-BBC7-AE48-8070-226440AEDE1D}" type="slidenum">
              <a:rPr lang="en-GB" altLang="x-none" smtClean="0"/>
              <a:pPr/>
              <a:t>18</a:t>
            </a:fld>
            <a:endParaRPr lang="en-GB" altLang="x-none"/>
          </a:p>
        </p:txBody>
      </p:sp>
    </p:spTree>
    <p:extLst>
      <p:ext uri="{BB962C8B-B14F-4D97-AF65-F5344CB8AC3E}">
        <p14:creationId xmlns:p14="http://schemas.microsoft.com/office/powerpoint/2010/main" val="302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Recent changes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215902" y="1801640"/>
            <a:ext cx="8712198" cy="2930697"/>
          </a:xfrm>
        </p:spPr>
        <p:txBody>
          <a:bodyPr/>
          <a:lstStyle/>
          <a:p>
            <a:r>
              <a:rPr lang="en-GB" dirty="0" smtClean="0"/>
              <a:t>Summer 2016 release (with new EEBO &amp; ECCO features</a:t>
            </a:r>
            <a:r>
              <a:rPr lang="en-GB" dirty="0" smtClean="0"/>
              <a:t>)</a:t>
            </a:r>
          </a:p>
          <a:p>
            <a:r>
              <a:rPr lang="en-GB"/>
              <a:t>Changing access </a:t>
            </a:r>
            <a:r>
              <a:rPr lang="en-GB"/>
              <a:t>model </a:t>
            </a:r>
            <a:endParaRPr lang="en-GB" dirty="0" smtClean="0"/>
          </a:p>
          <a:p>
            <a:r>
              <a:rPr lang="en-GB" dirty="0" smtClean="0"/>
              <a:t>UK </a:t>
            </a:r>
            <a:r>
              <a:rPr lang="en-GB" dirty="0"/>
              <a:t>Medical Heritage </a:t>
            </a:r>
            <a:r>
              <a:rPr lang="en-GB" dirty="0" smtClean="0"/>
              <a:t>Library (plus visualisations)</a:t>
            </a:r>
            <a:endParaRPr lang="en-GB" dirty="0"/>
          </a:p>
          <a:p>
            <a:r>
              <a:rPr lang="en-GB" dirty="0" smtClean="0"/>
              <a:t>Expanded </a:t>
            </a:r>
            <a:r>
              <a:rPr lang="en-GB" dirty="0"/>
              <a:t>support </a:t>
            </a:r>
            <a:r>
              <a:rPr lang="en-GB" dirty="0" smtClean="0"/>
              <a:t>materials</a:t>
            </a:r>
          </a:p>
          <a:p>
            <a:r>
              <a:rPr lang="en-GB" dirty="0" smtClean="0"/>
              <a:t>Live Lab events </a:t>
            </a:r>
          </a:p>
          <a:p>
            <a:r>
              <a:rPr lang="en-GB" dirty="0"/>
              <a:t>Historical Texts Labs  </a:t>
            </a:r>
            <a:endParaRPr lang="en-GB" b="1" dirty="0"/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215900" y="879475"/>
            <a:ext cx="8677276" cy="786369"/>
          </a:xfrm>
        </p:spPr>
        <p:txBody>
          <a:bodyPr/>
          <a:lstStyle/>
          <a:p>
            <a:r>
              <a:rPr lang="en-US" dirty="0" smtClean="0"/>
              <a:t>New features, new collections, new ways to support and engage with the community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GB" altLang="x-none" smtClean="0"/>
              <a:t>28/06/2017</a:t>
            </a:r>
            <a:endParaRPr lang="en-GB" altLang="x-non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>
              <a:defRPr/>
            </a:pPr>
            <a:r>
              <a:rPr lang="en-GB" dirty="0" smtClean="0"/>
              <a:t>Historical Texts update: recent and forthcoming changes</a:t>
            </a:r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788C86C8-0AA8-A849-B46D-CFD74E58F871}" type="slidenum">
              <a:rPr lang="en-GB" altLang="x-none" smtClean="0"/>
              <a:pPr/>
              <a:t>2</a:t>
            </a:fld>
            <a:endParaRPr lang="en-GB" altLang="x-none"/>
          </a:p>
        </p:txBody>
      </p:sp>
    </p:spTree>
    <p:extLst>
      <p:ext uri="{BB962C8B-B14F-4D97-AF65-F5344CB8AC3E}">
        <p14:creationId xmlns:p14="http://schemas.microsoft.com/office/powerpoint/2010/main" val="1700339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EEBO periodicals search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altLang="x-none" smtClean="0"/>
              <a:t>28/06/2017</a:t>
            </a:r>
            <a:endParaRPr lang="en-GB" altLang="x-non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Historical Texts update: recent and forthcoming changes</a:t>
            </a:r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C86C8-0AA8-A849-B46D-CFD74E58F871}" type="slidenum">
              <a:rPr lang="en-GB" altLang="x-none" smtClean="0"/>
              <a:pPr/>
              <a:t>3</a:t>
            </a:fld>
            <a:endParaRPr lang="en-GB" altLang="x-none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19876"/>
            <a:ext cx="9144000" cy="4352162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1441515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ECCO TCP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altLang="x-none" smtClean="0"/>
              <a:t>28/06/2017</a:t>
            </a:r>
            <a:endParaRPr lang="en-GB" altLang="x-non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Historical Texts update: recent and forthcoming changes</a:t>
            </a:r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C86C8-0AA8-A849-B46D-CFD74E58F871}" type="slidenum">
              <a:rPr lang="en-GB" altLang="x-none" smtClean="0"/>
              <a:pPr/>
              <a:t>4</a:t>
            </a:fld>
            <a:endParaRPr lang="en-GB" altLang="x-none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19876"/>
            <a:ext cx="9144000" cy="435216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66149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5057" y="-1588"/>
            <a:ext cx="7733044" cy="447676"/>
          </a:xfrm>
        </p:spPr>
        <p:txBody>
          <a:bodyPr/>
          <a:lstStyle/>
          <a:p>
            <a:r>
              <a:rPr lang="en-US" smtClean="0"/>
              <a:t>Additional </a:t>
            </a:r>
            <a:r>
              <a:rPr lang="en-US" dirty="0" smtClean="0"/>
              <a:t>EEBO and ECCO TCP download options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altLang="x-none" smtClean="0"/>
              <a:t>28/06/2017</a:t>
            </a:r>
            <a:endParaRPr lang="en-GB" altLang="x-non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Historical Texts update: recent and forthcoming changes</a:t>
            </a:r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C86C8-0AA8-A849-B46D-CFD74E58F871}" type="slidenum">
              <a:rPr lang="en-GB" altLang="x-none" smtClean="0"/>
              <a:pPr/>
              <a:t>5</a:t>
            </a:fld>
            <a:endParaRPr lang="en-GB" altLang="x-none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19876"/>
            <a:ext cx="9144000" cy="435216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64546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UK Medical Heritage Library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altLang="x-none" smtClean="0"/>
              <a:t>28/06/2017</a:t>
            </a:r>
            <a:endParaRPr lang="en-GB" altLang="x-non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Historical Texts update: recent and forthcoming changes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6CCC2-85BA-8045-BCC2-20F3D9779776}" type="slidenum">
              <a:rPr lang="en-GB" altLang="x-none" smtClean="0"/>
              <a:pPr/>
              <a:t>6</a:t>
            </a:fld>
            <a:endParaRPr lang="en-GB" altLang="x-none"/>
          </a:p>
        </p:txBody>
      </p:sp>
      <p:pic>
        <p:nvPicPr>
          <p:cNvPr id="6" name="Picture 5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19876"/>
            <a:ext cx="9144000" cy="435216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26749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Timeline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altLang="x-none" smtClean="0"/>
              <a:t>28/06/2017</a:t>
            </a:r>
            <a:endParaRPr lang="en-GB" altLang="x-non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Historical Texts update: recent and forthcoming changes</a:t>
            </a:r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C86C8-0AA8-A849-B46D-CFD74E58F871}" type="slidenum">
              <a:rPr lang="en-GB" altLang="x-none" smtClean="0"/>
              <a:pPr/>
              <a:t>7</a:t>
            </a:fld>
            <a:endParaRPr lang="en-GB" altLang="x-none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19876"/>
            <a:ext cx="9144000" cy="4352162"/>
          </a:xfrm>
          <a:prstGeom prst="rect">
            <a:avLst/>
          </a:prstGeom>
          <a:ln w="31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4514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Hospital map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altLang="x-none" smtClean="0"/>
              <a:t>28/06/2017</a:t>
            </a:r>
            <a:endParaRPr lang="en-GB" altLang="x-non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Historical Texts update: recent and forthcoming changes</a:t>
            </a:r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C86C8-0AA8-A849-B46D-CFD74E58F871}" type="slidenum">
              <a:rPr lang="en-GB" altLang="x-none" smtClean="0"/>
              <a:pPr/>
              <a:t>8</a:t>
            </a:fld>
            <a:endParaRPr lang="en-GB" altLang="x-none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19876"/>
            <a:ext cx="9144000" cy="435216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5013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Wall </a:t>
            </a:r>
            <a:r>
              <a:rPr lang="en-US" dirty="0" smtClean="0"/>
              <a:t>of images - search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altLang="x-none" smtClean="0"/>
              <a:t>28/06/2017</a:t>
            </a:r>
            <a:endParaRPr lang="en-GB" altLang="x-non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Historical Texts update: recent and forthcoming changes</a:t>
            </a:r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C86C8-0AA8-A849-B46D-CFD74E58F871}" type="slidenum">
              <a:rPr lang="en-GB" altLang="x-none" smtClean="0"/>
              <a:pPr/>
              <a:t>9</a:t>
            </a:fld>
            <a:endParaRPr lang="en-GB" altLang="x-none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19876"/>
            <a:ext cx="9144000" cy="435216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38877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Jisc Content Slides">
  <a:themeElements>
    <a:clrScheme name="Jisc Colours 01">
      <a:dk1>
        <a:srgbClr val="2C3841"/>
      </a:dk1>
      <a:lt1>
        <a:srgbClr val="FFFFFF"/>
      </a:lt1>
      <a:dk2>
        <a:srgbClr val="000000"/>
      </a:dk2>
      <a:lt2>
        <a:srgbClr val="CADCF0"/>
      </a:lt2>
      <a:accent1>
        <a:srgbClr val="E85E12"/>
      </a:accent1>
      <a:accent2>
        <a:srgbClr val="9F3515"/>
      </a:accent2>
      <a:accent3>
        <a:srgbClr val="B71A8B"/>
      </a:accent3>
      <a:accent4>
        <a:srgbClr val="552481"/>
      </a:accent4>
      <a:accent5>
        <a:srgbClr val="0092CB"/>
      </a:accent5>
      <a:accent6>
        <a:srgbClr val="00557F"/>
      </a:accent6>
      <a:hlink>
        <a:srgbClr val="E85E12"/>
      </a:hlink>
      <a:folHlink>
        <a:srgbClr val="E85E12"/>
      </a:folHlink>
    </a:clrScheme>
    <a:fontScheme name="Corbel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>
          <a:noFill/>
        </a:ln>
      </a:spPr>
      <a:bodyPr rtlCol="0" anchor="ctr"/>
      <a:lstStyle>
        <a:defPPr algn="ctr">
          <a:defRPr dirty="0" err="1" smtClean="0">
            <a:solidFill>
              <a:schemeClr val="tx2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lIns="72000" tIns="36000" rIns="72000" bIns="36000" rtlCol="0" anchor="ctr" anchorCtr="0">
        <a:spAutoFit/>
      </a:bodyPr>
      <a:lstStyle>
        <a:defPPr>
          <a:lnSpc>
            <a:spcPct val="99000"/>
          </a:lnSpc>
          <a:defRPr sz="20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Jisc Standard 16-9 Mar 2015.potx" id="{932D912D-11CF-44FC-990C-E1C440572D42}" vid="{41AA9286-7D22-4A79-8B2F-04BB83FE06C2}"/>
    </a:ext>
  </a:extLst>
</a:theme>
</file>

<file path=ppt/theme/theme2.xml><?xml version="1.0" encoding="utf-8"?>
<a:theme xmlns:a="http://schemas.openxmlformats.org/drawingml/2006/main" name="Jisc Cover Slides">
  <a:themeElements>
    <a:clrScheme name="Jisc Colours 01">
      <a:dk1>
        <a:srgbClr val="2C3841"/>
      </a:dk1>
      <a:lt1>
        <a:srgbClr val="FFFFFF"/>
      </a:lt1>
      <a:dk2>
        <a:srgbClr val="000000"/>
      </a:dk2>
      <a:lt2>
        <a:srgbClr val="CADCF0"/>
      </a:lt2>
      <a:accent1>
        <a:srgbClr val="E85E12"/>
      </a:accent1>
      <a:accent2>
        <a:srgbClr val="9F3515"/>
      </a:accent2>
      <a:accent3>
        <a:srgbClr val="B71A8B"/>
      </a:accent3>
      <a:accent4>
        <a:srgbClr val="552481"/>
      </a:accent4>
      <a:accent5>
        <a:srgbClr val="0092CB"/>
      </a:accent5>
      <a:accent6>
        <a:srgbClr val="00557F"/>
      </a:accent6>
      <a:hlink>
        <a:srgbClr val="E85E12"/>
      </a:hlink>
      <a:folHlink>
        <a:srgbClr val="E85E12"/>
      </a:folHlink>
    </a:clrScheme>
    <a:fontScheme name="Corbel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>
          <a:noFill/>
        </a:ln>
      </a:spPr>
      <a:bodyPr rtlCol="0" anchor="ctr"/>
      <a:lstStyle>
        <a:defPPr algn="ctr">
          <a:defRPr dirty="0" err="1" smtClean="0">
            <a:solidFill>
              <a:schemeClr val="tx2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lIns="72000" tIns="36000" rIns="72000" bIns="36000" rtlCol="0">
        <a:spAutoFit/>
      </a:bodyPr>
      <a:lstStyle>
        <a:defPPr>
          <a:defRPr sz="20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Jisc Standard 16-9 Mar 2015.potx" id="{932D912D-11CF-44FC-990C-E1C440572D42}" vid="{544E8E78-22CE-45A7-A079-55DC3D125FB3}"/>
    </a:ext>
  </a:extLst>
</a:theme>
</file>

<file path=ppt/theme/theme3.xml><?xml version="1.0" encoding="utf-8"?>
<a:theme xmlns:a="http://schemas.openxmlformats.org/drawingml/2006/main" name="Jisc Closing Slides">
  <a:themeElements>
    <a:clrScheme name="Jisc Colours 01">
      <a:dk1>
        <a:srgbClr val="2C3841"/>
      </a:dk1>
      <a:lt1>
        <a:srgbClr val="FFFFFF"/>
      </a:lt1>
      <a:dk2>
        <a:srgbClr val="000000"/>
      </a:dk2>
      <a:lt2>
        <a:srgbClr val="CADCF0"/>
      </a:lt2>
      <a:accent1>
        <a:srgbClr val="E85E12"/>
      </a:accent1>
      <a:accent2>
        <a:srgbClr val="9F3515"/>
      </a:accent2>
      <a:accent3>
        <a:srgbClr val="B71A8B"/>
      </a:accent3>
      <a:accent4>
        <a:srgbClr val="552481"/>
      </a:accent4>
      <a:accent5>
        <a:srgbClr val="0092CB"/>
      </a:accent5>
      <a:accent6>
        <a:srgbClr val="00557F"/>
      </a:accent6>
      <a:hlink>
        <a:srgbClr val="E85E12"/>
      </a:hlink>
      <a:folHlink>
        <a:srgbClr val="E85E12"/>
      </a:folHlink>
    </a:clrScheme>
    <a:fontScheme name="Corbel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>
          <a:noFill/>
        </a:ln>
      </a:spPr>
      <a:bodyPr rtlCol="0" anchor="ctr"/>
      <a:lstStyle>
        <a:defPPr algn="ctr">
          <a:defRPr dirty="0" err="1" smtClean="0">
            <a:solidFill>
              <a:schemeClr val="tx2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lIns="72000" tIns="36000" rIns="72000" bIns="36000" rtlCol="0">
        <a:spAutoFit/>
      </a:bodyPr>
      <a:lstStyle>
        <a:defPPr>
          <a:defRPr sz="20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Jisc Standard 16-9 Mar 2015.potx" id="{932D912D-11CF-44FC-990C-E1C440572D42}" vid="{98B066A8-5050-4A68-95BE-F720D7B3C4CC}"/>
    </a:ext>
  </a:extLst>
</a:theme>
</file>

<file path=ppt/theme/theme4.xml><?xml version="1.0" encoding="utf-8"?>
<a:theme xmlns:a="http://schemas.openxmlformats.org/drawingml/2006/main" name="Jisc Divider Sldes">
  <a:themeElements>
    <a:clrScheme name="Jisc Colours 01">
      <a:dk1>
        <a:srgbClr val="2C3841"/>
      </a:dk1>
      <a:lt1>
        <a:srgbClr val="FFFFFF"/>
      </a:lt1>
      <a:dk2>
        <a:srgbClr val="000000"/>
      </a:dk2>
      <a:lt2>
        <a:srgbClr val="CADCF0"/>
      </a:lt2>
      <a:accent1>
        <a:srgbClr val="E85E12"/>
      </a:accent1>
      <a:accent2>
        <a:srgbClr val="9F3515"/>
      </a:accent2>
      <a:accent3>
        <a:srgbClr val="B71A8B"/>
      </a:accent3>
      <a:accent4>
        <a:srgbClr val="552481"/>
      </a:accent4>
      <a:accent5>
        <a:srgbClr val="0092CB"/>
      </a:accent5>
      <a:accent6>
        <a:srgbClr val="00557F"/>
      </a:accent6>
      <a:hlink>
        <a:srgbClr val="E85E12"/>
      </a:hlink>
      <a:folHlink>
        <a:srgbClr val="E85E12"/>
      </a:folHlink>
    </a:clrScheme>
    <a:fontScheme name="Corbel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>
          <a:noFill/>
        </a:ln>
      </a:spPr>
      <a:bodyPr rtlCol="0" anchor="ctr"/>
      <a:lstStyle>
        <a:defPPr algn="ctr">
          <a:defRPr dirty="0" err="1" smtClean="0">
            <a:solidFill>
              <a:schemeClr val="tx2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lIns="72000" tIns="36000" rIns="72000" bIns="36000" rtlCol="0">
        <a:spAutoFit/>
      </a:bodyPr>
      <a:lstStyle>
        <a:defPPr>
          <a:defRPr sz="20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Jisc Standard 16-9 Mar 2015.potx" id="{932D912D-11CF-44FC-990C-E1C440572D42}" vid="{B8D107CC-B507-4688-9BB7-BC1773DA45E5}"/>
    </a:ext>
  </a:extLst>
</a:theme>
</file>

<file path=ppt/theme/theme5.xml><?xml version="1.0" encoding="utf-8"?>
<a:theme xmlns:a="http://schemas.openxmlformats.org/drawingml/2006/main" name="Jisc Fullscreen Image Slides">
  <a:themeElements>
    <a:clrScheme name="Jisc Colours 01">
      <a:dk1>
        <a:srgbClr val="2C3841"/>
      </a:dk1>
      <a:lt1>
        <a:srgbClr val="FFFFFF"/>
      </a:lt1>
      <a:dk2>
        <a:srgbClr val="000000"/>
      </a:dk2>
      <a:lt2>
        <a:srgbClr val="CADCF0"/>
      </a:lt2>
      <a:accent1>
        <a:srgbClr val="E85E12"/>
      </a:accent1>
      <a:accent2>
        <a:srgbClr val="9F3515"/>
      </a:accent2>
      <a:accent3>
        <a:srgbClr val="B71A8B"/>
      </a:accent3>
      <a:accent4>
        <a:srgbClr val="552481"/>
      </a:accent4>
      <a:accent5>
        <a:srgbClr val="0092CB"/>
      </a:accent5>
      <a:accent6>
        <a:srgbClr val="00557F"/>
      </a:accent6>
      <a:hlink>
        <a:srgbClr val="E85E12"/>
      </a:hlink>
      <a:folHlink>
        <a:srgbClr val="E85E12"/>
      </a:folHlink>
    </a:clrScheme>
    <a:fontScheme name="Corbel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>
          <a:noFill/>
        </a:ln>
      </a:spPr>
      <a:bodyPr rtlCol="0" anchor="ctr"/>
      <a:lstStyle>
        <a:defPPr algn="ctr">
          <a:defRPr dirty="0" err="1" smtClean="0">
            <a:solidFill>
              <a:schemeClr val="tx2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lIns="72000" tIns="36000" rIns="72000" bIns="36000" rtlCol="0">
        <a:spAutoFit/>
      </a:bodyPr>
      <a:lstStyle>
        <a:defPPr>
          <a:defRPr sz="20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Jisc Standard 16-9 Mar 2015.potx" id="{932D912D-11CF-44FC-990C-E1C440572D42}" vid="{1A141971-FF98-4D08-AE1F-4DEED86FEF71}"/>
    </a:ext>
  </a:extLst>
</a:theme>
</file>

<file path=ppt/theme/theme6.xml><?xml version="1.0" encoding="utf-8"?>
<a:theme xmlns:a="http://schemas.openxmlformats.org/drawingml/2006/main" name="Jisc Colours">
  <a:themeElements>
    <a:clrScheme name="Jisc Colours 01">
      <a:dk1>
        <a:srgbClr val="2C3841"/>
      </a:dk1>
      <a:lt1>
        <a:srgbClr val="FFFFFF"/>
      </a:lt1>
      <a:dk2>
        <a:srgbClr val="000000"/>
      </a:dk2>
      <a:lt2>
        <a:srgbClr val="CADCF0"/>
      </a:lt2>
      <a:accent1>
        <a:srgbClr val="E85E12"/>
      </a:accent1>
      <a:accent2>
        <a:srgbClr val="9F3515"/>
      </a:accent2>
      <a:accent3>
        <a:srgbClr val="B71A8B"/>
      </a:accent3>
      <a:accent4>
        <a:srgbClr val="552481"/>
      </a:accent4>
      <a:accent5>
        <a:srgbClr val="0092CB"/>
      </a:accent5>
      <a:accent6>
        <a:srgbClr val="00557F"/>
      </a:accent6>
      <a:hlink>
        <a:srgbClr val="E85E12"/>
      </a:hlink>
      <a:folHlink>
        <a:srgbClr val="E85E12"/>
      </a:folHlink>
    </a:clrScheme>
    <a:fontScheme name="Corbel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>
          <a:noFill/>
        </a:ln>
      </a:spPr>
      <a:bodyPr rtlCol="0" anchor="ctr"/>
      <a:lstStyle>
        <a:defPPr algn="ctr">
          <a:defRPr dirty="0" err="1" smtClean="0">
            <a:solidFill>
              <a:schemeClr val="tx2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Jisc Standard 16-9 Mar 2015.potx" id="{932D912D-11CF-44FC-990C-E1C440572D42}" vid="{80268AAC-4DB1-4A3E-9E53-AF7130A92EA5}"/>
    </a:ext>
  </a:extLst>
</a:theme>
</file>

<file path=ppt/theme/theme7.xml><?xml version="1.0" encoding="utf-8"?>
<a:theme xmlns:a="http://schemas.openxmlformats.org/drawingml/2006/main" name="Office Theme">
  <a:themeElements>
    <a:clrScheme name="Jisc Primary">
      <a:dk1>
        <a:srgbClr val="2C3841"/>
      </a:dk1>
      <a:lt1>
        <a:srgbClr val="FFFFFF"/>
      </a:lt1>
      <a:dk2>
        <a:srgbClr val="000000"/>
      </a:dk2>
      <a:lt2>
        <a:srgbClr val="CADCF0"/>
      </a:lt2>
      <a:accent1>
        <a:srgbClr val="E85E12"/>
      </a:accent1>
      <a:accent2>
        <a:srgbClr val="E61554"/>
      </a:accent2>
      <a:accent3>
        <a:srgbClr val="F9B000"/>
      </a:accent3>
      <a:accent4>
        <a:srgbClr val="B2BB1C"/>
      </a:accent4>
      <a:accent5>
        <a:srgbClr val="0092CB"/>
      </a:accent5>
      <a:accent6>
        <a:srgbClr val="B71A8B"/>
      </a:accent6>
      <a:hlink>
        <a:srgbClr val="E85E12"/>
      </a:hlink>
      <a:folHlink>
        <a:srgbClr val="E85E12"/>
      </a:folHlink>
    </a:clrScheme>
    <a:fontScheme name="Corbel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Office Theme">
  <a:themeElements>
    <a:clrScheme name="Jisc Primary">
      <a:dk1>
        <a:srgbClr val="2C3841"/>
      </a:dk1>
      <a:lt1>
        <a:srgbClr val="FFFFFF"/>
      </a:lt1>
      <a:dk2>
        <a:srgbClr val="000000"/>
      </a:dk2>
      <a:lt2>
        <a:srgbClr val="CADCF0"/>
      </a:lt2>
      <a:accent1>
        <a:srgbClr val="E85E12"/>
      </a:accent1>
      <a:accent2>
        <a:srgbClr val="E61554"/>
      </a:accent2>
      <a:accent3>
        <a:srgbClr val="F9B000"/>
      </a:accent3>
      <a:accent4>
        <a:srgbClr val="B2BB1C"/>
      </a:accent4>
      <a:accent5>
        <a:srgbClr val="0092CB"/>
      </a:accent5>
      <a:accent6>
        <a:srgbClr val="B71A8B"/>
      </a:accent6>
      <a:hlink>
        <a:srgbClr val="E85E12"/>
      </a:hlink>
      <a:folHlink>
        <a:srgbClr val="E85E12"/>
      </a:folHlink>
    </a:clrScheme>
    <a:fontScheme name="Corbel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6464afcc-1ec3-4065-96eb-899d285174cd">
      <UserInfo>
        <DisplayName/>
        <AccountId xsi:nil="true"/>
        <AccountType/>
      </UserInfo>
    </SharedWithUsers>
    <_dlc_DocId xmlns="79ed8d8e-735d-4020-8679-fc6c7b35ba8b">N7XHR37R3CPZ-1952160618-1299</_dlc_DocId>
    <_dlc_DocIdUrl xmlns="79ed8d8e-735d-4020-8679-fc6c7b35ba8b">
      <Url>https://jisc365.sharepoint.com/sites/dcrd/HTJA/_layouts/15/DocIdRedir.aspx?ID=N7XHR37R3CPZ-1952160618-1299</Url>
      <Description>N7XHR37R3CPZ-1952160618-1299</Description>
    </_dlc_DocIdUrl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2774369F7717648B61F61A9706D4652" ma:contentTypeVersion="9" ma:contentTypeDescription="Create a new document." ma:contentTypeScope="" ma:versionID="d8fbcc36b67a88b4af265d17a8811b7f">
  <xsd:schema xmlns:xsd="http://www.w3.org/2001/XMLSchema" xmlns:xs="http://www.w3.org/2001/XMLSchema" xmlns:p="http://schemas.microsoft.com/office/2006/metadata/properties" xmlns:ns2="79ed8d8e-735d-4020-8679-fc6c7b35ba8b" xmlns:ns3="6464afcc-1ec3-4065-96eb-899d285174cd" xmlns:ns4="fb8223fb-9ffb-46fb-bb8e-209da55b43b2" targetNamespace="http://schemas.microsoft.com/office/2006/metadata/properties" ma:root="true" ma:fieldsID="6ca92ba2093b995df40bf7fe9f3c299b" ns2:_="" ns3:_="" ns4:_="">
    <xsd:import namespace="79ed8d8e-735d-4020-8679-fc6c7b35ba8b"/>
    <xsd:import namespace="6464afcc-1ec3-4065-96eb-899d285174cd"/>
    <xsd:import namespace="fb8223fb-9ffb-46fb-bb8e-209da55b43b2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4:MediaServiceMetadata" minOccurs="0"/>
                <xsd:element ref="ns4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9ed8d8e-735d-4020-8679-fc6c7b35ba8b" elementFormDefault="qualified">
    <xsd:import namespace="http://schemas.microsoft.com/office/2006/documentManagement/types"/>
    <xsd:import namespace="http://schemas.microsoft.com/office/infopath/2007/PartnerControls"/>
    <xsd:element name="_dlc_DocId" ma:index="2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3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4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464afcc-1ec3-4065-96eb-899d285174cd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3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4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8223fb-9ffb-46fb-bb8e-209da55b43b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5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6" nillable="true" ma:displayName="MediaServiceFastMetadata" ma:description="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8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SharedContentType xmlns="Microsoft.SharePoint.Taxonomy.ContentTypeSync" SourceId="79c6cfb5-50bc-4fca-81ee-f60fcea9a646" ContentTypeId="0x0101" PreviousValue="false"/>
</file>

<file path=customXml/item4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Version=16.0.0.0, Culture=neutral, PublicKeyToken=71e9bce111e9429c</Assembly>
    <Class>Microsoft.Office.DocumentManagement.Internal.DocIdHandler</Class>
    <Data/>
    <Filter/>
  </Receiver>
</spe:Receivers>
</file>

<file path=customXml/item5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E5A9E47-9A03-4FCA-A0D5-2CDABD8EB978}">
  <ds:schemaRefs>
    <ds:schemaRef ds:uri="http://purl.org/dc/dcmitype/"/>
    <ds:schemaRef ds:uri="http://schemas.openxmlformats.org/package/2006/metadata/core-properties"/>
    <ds:schemaRef ds:uri="http://purl.org/dc/terms/"/>
    <ds:schemaRef ds:uri="http://purl.org/dc/elements/1.1/"/>
    <ds:schemaRef ds:uri="ebf13169-c280-4fc5-86f8-af5191a5ddf2"/>
    <ds:schemaRef ds:uri="http://schemas.microsoft.com/office/infopath/2007/PartnerControls"/>
    <ds:schemaRef ds:uri="http://schemas.microsoft.com/office/2006/documentManagement/types"/>
    <ds:schemaRef ds:uri="217ac18d-a73a-48a9-8bac-9db52278b555"/>
    <ds:schemaRef ds:uri="http://schemas.microsoft.com/office/2006/metadata/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D7374C8B-5EAF-4683-8B30-AC087B823266}"/>
</file>

<file path=customXml/itemProps3.xml><?xml version="1.0" encoding="utf-8"?>
<ds:datastoreItem xmlns:ds="http://schemas.openxmlformats.org/officeDocument/2006/customXml" ds:itemID="{015CB887-11D0-4E6B-A6CC-F3DF9711B36E}"/>
</file>

<file path=customXml/itemProps4.xml><?xml version="1.0" encoding="utf-8"?>
<ds:datastoreItem xmlns:ds="http://schemas.openxmlformats.org/officeDocument/2006/customXml" ds:itemID="{861D1BA3-D676-47E9-A2E8-DBD68C2E704B}"/>
</file>

<file path=customXml/itemProps5.xml><?xml version="1.0" encoding="utf-8"?>
<ds:datastoreItem xmlns:ds="http://schemas.openxmlformats.org/officeDocument/2006/customXml" ds:itemID="{F652178D-20EE-4D3E-8B5E-47D6E6BFD3EE}"/>
</file>

<file path=docProps/app.xml><?xml version="1.0" encoding="utf-8"?>
<Properties xmlns="http://schemas.openxmlformats.org/officeDocument/2006/extended-properties" xmlns:vt="http://schemas.openxmlformats.org/officeDocument/2006/docPropsVTypes">
  <Template>Jisc standard 16-9 powerpoint template</Template>
  <TotalTime>3650</TotalTime>
  <Words>774</Words>
  <Application>Microsoft Macintosh PowerPoint</Application>
  <PresentationFormat>On-screen Show (16:9)</PresentationFormat>
  <Paragraphs>143</Paragraphs>
  <Slides>18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18</vt:i4>
      </vt:variant>
    </vt:vector>
  </HeadingPairs>
  <TitlesOfParts>
    <vt:vector size="29" baseType="lpstr">
      <vt:lpstr>Arial</vt:lpstr>
      <vt:lpstr>Corbel</vt:lpstr>
      <vt:lpstr>Lucida Grande</vt:lpstr>
      <vt:lpstr>ＭＳ Ｐゴシック</vt:lpstr>
      <vt:lpstr>Wingdings</vt:lpstr>
      <vt:lpstr>Jisc Content Slides</vt:lpstr>
      <vt:lpstr>Jisc Cover Slides</vt:lpstr>
      <vt:lpstr>Jisc Closing Slides</vt:lpstr>
      <vt:lpstr>Jisc Divider Sldes</vt:lpstr>
      <vt:lpstr>Jisc Fullscreen Image Slides</vt:lpstr>
      <vt:lpstr>Jisc Colours</vt:lpstr>
      <vt:lpstr>Historical Texts update (June 2017)</vt:lpstr>
      <vt:lpstr>Recent changes</vt:lpstr>
      <vt:lpstr>EEBO periodicals search</vt:lpstr>
      <vt:lpstr>ECCO TCP</vt:lpstr>
      <vt:lpstr>Additional EEBO and ECCO TCP download options</vt:lpstr>
      <vt:lpstr>UK Medical Heritage Library</vt:lpstr>
      <vt:lpstr>Timeline</vt:lpstr>
      <vt:lpstr>Hospital map</vt:lpstr>
      <vt:lpstr>Wall of images - search</vt:lpstr>
      <vt:lpstr>Wall of images</vt:lpstr>
      <vt:lpstr>Expanded support materials</vt:lpstr>
      <vt:lpstr>Live lab events</vt:lpstr>
      <vt:lpstr>Labs</vt:lpstr>
      <vt:lpstr>OED variants</vt:lpstr>
      <vt:lpstr>OED variants</vt:lpstr>
      <vt:lpstr>Burney C17th and C18th  newspapers </vt:lpstr>
      <vt:lpstr>Keeping up to date</vt:lpstr>
      <vt:lpstr>PowerPoint Presentation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Susan Anderton</dc:creator>
  <cp:lastModifiedBy>Susan Anderton</cp:lastModifiedBy>
  <cp:revision>180</cp:revision>
  <cp:lastPrinted>2017-06-10T22:10:04Z</cp:lastPrinted>
  <dcterms:created xsi:type="dcterms:W3CDTF">2017-06-07T13:21:42Z</dcterms:created>
  <dcterms:modified xsi:type="dcterms:W3CDTF">2017-06-27T13:34:26Z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0x01010082774369F7717648B61F61A9706D4652</vt:lpwstr>
  </property>
  <property fmtid="{D5CDD505-2E9C-101B-9397-08002B2CF9AE}" pid="3" name="_dlc_DocIdItemGuid">
    <vt:lpwstr>00cd98c5-379f-42ab-86e8-96d88b03509a</vt:lpwstr>
  </property>
  <property fmtid="{D5CDD505-2E9C-101B-9397-08002B2CF9AE}" pid="4" name="SharedWithUsers">
    <vt:lpwstr/>
  </property>
  <property fmtid="{D5CDD505-2E9C-101B-9397-08002B2CF9AE}" pid="5" name="_dlc_DocId">
    <vt:lpwstr>N7XHR37R3CPZ-174-2</vt:lpwstr>
  </property>
  <property fmtid="{D5CDD505-2E9C-101B-9397-08002B2CF9AE}" pid="6" name="_dlc_DocIdUrl">
    <vt:lpwstr>https://jisc365.sharepoint.com/sites/customerexperience/cscollab/_layouts/15/DocIdRedir.aspx?ID=N7XHR37R3CPZ-174-2, N7XHR37R3CPZ-174-2</vt:lpwstr>
  </property>
</Properties>
</file>